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3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6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notesSlides/notesSlide10.xml" ContentType="application/vnd.openxmlformats-officedocument.presentationml.notesSlide+xml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notesSlides/notesSlide11.xml" ContentType="application/vnd.openxmlformats-officedocument.presentationml.notesSlide+xml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notesSlides/notesSlide12.xml" ContentType="application/vnd.openxmlformats-officedocument.presentationml.notesSlide+xml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notesSlides/notesSlide13.xml" ContentType="application/vnd.openxmlformats-officedocument.presentationml.notesSlide+xml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notesSlides/notesSlide16.xml" ContentType="application/vnd.openxmlformats-officedocument.presentationml.notesSlide+xml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82" r:id="rId2"/>
  </p:sldMasterIdLst>
  <p:notesMasterIdLst>
    <p:notesMasterId r:id="rId23"/>
  </p:notesMasterIdLst>
  <p:handoutMasterIdLst>
    <p:handoutMasterId r:id="rId24"/>
  </p:handoutMasterIdLst>
  <p:sldIdLst>
    <p:sldId id="256" r:id="rId3"/>
    <p:sldId id="346" r:id="rId4"/>
    <p:sldId id="329" r:id="rId5"/>
    <p:sldId id="330" r:id="rId6"/>
    <p:sldId id="353" r:id="rId7"/>
    <p:sldId id="331" r:id="rId8"/>
    <p:sldId id="333" r:id="rId9"/>
    <p:sldId id="335" r:id="rId10"/>
    <p:sldId id="352" r:id="rId11"/>
    <p:sldId id="336" r:id="rId12"/>
    <p:sldId id="355" r:id="rId13"/>
    <p:sldId id="338" r:id="rId14"/>
    <p:sldId id="340" r:id="rId15"/>
    <p:sldId id="350" r:id="rId16"/>
    <p:sldId id="345" r:id="rId17"/>
    <p:sldId id="354" r:id="rId18"/>
    <p:sldId id="356" r:id="rId19"/>
    <p:sldId id="308" r:id="rId20"/>
    <p:sldId id="327" r:id="rId21"/>
    <p:sldId id="35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86" autoAdjust="0"/>
    <p:restoredTop sz="99054" autoAdjust="0"/>
  </p:normalViewPr>
  <p:slideViewPr>
    <p:cSldViewPr>
      <p:cViewPr varScale="1">
        <p:scale>
          <a:sx n="112" d="100"/>
          <a:sy n="112" d="100"/>
        </p:scale>
        <p:origin x="-336" y="-120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68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emf"/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1" Type="http://schemas.openxmlformats.org/officeDocument/2006/relationships/image" Target="../media/image13.wmf"/><Relationship Id="rId2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7" Type="http://schemas.openxmlformats.org/officeDocument/2006/relationships/image" Target="../media/image22.wmf"/><Relationship Id="rId8" Type="http://schemas.openxmlformats.org/officeDocument/2006/relationships/image" Target="../media/image23.wmf"/><Relationship Id="rId9" Type="http://schemas.openxmlformats.org/officeDocument/2006/relationships/image" Target="../media/image24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wmf"/><Relationship Id="rId12" Type="http://schemas.openxmlformats.org/officeDocument/2006/relationships/image" Target="../media/image34.wmf"/><Relationship Id="rId13" Type="http://schemas.openxmlformats.org/officeDocument/2006/relationships/image" Target="../media/image35.wmf"/><Relationship Id="rId1" Type="http://schemas.openxmlformats.org/officeDocument/2006/relationships/image" Target="../media/image26.wmf"/><Relationship Id="rId2" Type="http://schemas.openxmlformats.org/officeDocument/2006/relationships/image" Target="../media/image27.wmf"/><Relationship Id="rId3" Type="http://schemas.openxmlformats.org/officeDocument/2006/relationships/image" Target="../media/image28.wmf"/><Relationship Id="rId4" Type="http://schemas.openxmlformats.org/officeDocument/2006/relationships/image" Target="../media/image29.wmf"/><Relationship Id="rId5" Type="http://schemas.openxmlformats.org/officeDocument/2006/relationships/image" Target="../media/image30.wmf"/><Relationship Id="rId6" Type="http://schemas.openxmlformats.org/officeDocument/2006/relationships/image" Target="../media/image21.wmf"/><Relationship Id="rId7" Type="http://schemas.openxmlformats.org/officeDocument/2006/relationships/image" Target="../media/image22.wmf"/><Relationship Id="rId8" Type="http://schemas.openxmlformats.org/officeDocument/2006/relationships/image" Target="../media/image23.wmf"/><Relationship Id="rId9" Type="http://schemas.openxmlformats.org/officeDocument/2006/relationships/image" Target="../media/image31.wmf"/><Relationship Id="rId10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2.wmf"/><Relationship Id="rId3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4" Type="http://schemas.openxmlformats.org/officeDocument/2006/relationships/image" Target="../media/image43.w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6" Type="http://schemas.openxmlformats.org/officeDocument/2006/relationships/image" Target="../media/image49.emf"/><Relationship Id="rId1" Type="http://schemas.openxmlformats.org/officeDocument/2006/relationships/image" Target="../media/image42.wmf"/><Relationship Id="rId2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21/4/17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0542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21/4/17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509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6671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estimation is used in system monitoring to best estimate the power grid state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analysis of meter measurement data and power system models. 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POWER GRID, state estimation means estimating State Variables from the Meter Measurements.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meter measurements may include bus voltages, bus real and reactive power injections, and branch reactive power flows in every subsystem of a power grid.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variables include all the bus voltages and the angles of bus voltages. If the number of buses is n, then the number of state variables if 2*n-1.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Usually the number of Meter Measurement is much more than that of state variables.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power grid can be modeled as AC power flow model or DC power flow model.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00B04-5E71-42D6-9168-C22DC90BA9C2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68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estimation is used in system monitoring to best estimate the power grid state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analysis of meter measurement data and power system models. 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POWER GRID, state estimation means estimating State Variables from the Meter Measurements.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meter measurements may include bus voltages, bus real and reactive power injections, and branch reactive power flows in every subsystem of a power grid.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variables include all the bus voltages and the angles of bus voltages. If the number of buses is n, then the number of state variables if 2*n-1.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Usually the number of Meter Measurement is much more than that of state variables.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power grid can be modeled as AC power flow model or DC power flow model.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00B04-5E71-42D6-9168-C22DC90BA9C2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771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estimation is used in system monitoring to best estimate the power grid state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analysis of meter measurement data and power system models. 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POWER GRID, state estimation means estimating State Variables from the Meter Measurements.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meter measurements may include bus voltages, bus real and reactive power injections, and branch reactive power flows in every subsystem of a power grid.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variables include all the bus voltages and the angles of bus voltages. If the number of buses is n, then the number of state variables if 2*n-1.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Usually the number of Meter Measurement is much more than that of state variables.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power grid can be modeled as AC power flow model or DC power flow model.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00B04-5E71-42D6-9168-C22DC90BA9C2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245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estimation is used in system monitoring to best estimate the power grid state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analysis of meter measurement data and power system models. 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POWER GRID, state estimation means estimating State Variables from the Meter Measurements.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meter measurements may include bus voltages, bus real and reactive power injections, and branch reactive power flows in every subsystem of a power grid.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variables include all the bus voltages and the angles of bus voltages. If the number of buses is n, then the number of state variables if 2*n-1.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Usually the number of Meter Measurement is much more than that of state variables.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power grid can be modeled as AC power flow model or DC power flow model.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00B04-5E71-42D6-9168-C22DC90BA9C2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433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estimation is used in system monitoring to best estimate the power grid state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analysis of meter measurement data and power system models. 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POWER GRID, state estimation means estimating State Variables from the Meter Measurements.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meter measurements may include bus voltages, bus real and reactive power injections, and branch reactive power flows in every subsystem of a power grid.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variables include all the bus voltages and the angles of bus voltages. If the number of buses is n, then the number of state variables if 2*n-1.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Usually the number of Meter Measurement is much more than that of state variables.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power grid can be modeled as AC power flow model or DC power flow model.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00B04-5E71-42D6-9168-C22DC90BA9C2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79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estimation is used in system monitoring to best estimate the power grid state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analysis of meter measurement data and power system models. 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POWER GRID, state estimation means estimating State Variables from the Meter Measurements.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meter measurements may include bus voltages, bus real and reactive power injections, and branch reactive power flows in every subsystem of a power grid.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variables include all the bus voltages and the angles of bus voltages. If the number of buses is n, then the number of state variables if 2*n-1.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Usually the number of Meter Measurement is much more than that of state variables.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power grid can be modeled as AC power flow model or DC power flow model.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00B04-5E71-42D6-9168-C22DC90BA9C2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063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i="1" dirty="0" smtClean="0"/>
              <a:t>PFI-MTD is always stealthy when noiseless.</a:t>
            </a:r>
          </a:p>
          <a:p>
            <a:pPr>
              <a:lnSpc>
                <a:spcPct val="110000"/>
              </a:lnSpc>
            </a:pPr>
            <a:r>
              <a:rPr lang="en-US" altLang="zh-CN" i="1" dirty="0" smtClean="0"/>
              <a:t>Noise slightly reduce MTD’s stealthy.</a:t>
            </a:r>
          </a:p>
          <a:p>
            <a:pPr>
              <a:lnSpc>
                <a:spcPct val="110000"/>
              </a:lnSpc>
            </a:pPr>
            <a:r>
              <a:rPr lang="en-US" altLang="zh-CN" sz="1100" dirty="0" smtClean="0"/>
              <a:t>Arbitrary MTD is not stealthy.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2242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estimation is used in system monitoring to best estimate the power grid state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analysis of meter measurement data and power system models. 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POWER GRID, state estimation means estimating State Variables from the Meter Measurements.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meter measurements may include bus voltages, bus real and reactive power injections, and branch reactive power flows in every subsystem of a power grid.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variables include all the bus voltages and the angles of bus voltages. If the number of buses is n, then the number of state variables if 2*n-1.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Usually the number of Meter Measurement is much more than that of state variables.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power grid can be modeled as AC power flow model or DC power flow model.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00B04-5E71-42D6-9168-C22DC90BA9C2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878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estimation is used in system monitoring to best estimate the power grid state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analysis of meter measurement data and power system models. 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POWER GRID, state estimation means estimating State Variables from the Meter Measurements.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meter measurements may include bus voltages, bus real and reactive power injections, and branch reactive power flows in every subsystem of a power grid.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variables include all the bus voltages and the angles of bus voltages. If the number of buses is n, then the number of state variables if 2*n-1.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Usually the number of Meter Measurement is much more than that of state variables.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power grid can be modeled as AC power flow model or DC power flow model.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00B04-5E71-42D6-9168-C22DC90BA9C2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347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estimation is used in system monitoring to best estimate the power grid state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analysis of meter measurement data and power system models. 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POWER GRID, state estimation means estimating State Variables from the Meter Measurements.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meter measurements may include bus voltages, bus real and reactive power injections, and branch reactive power flows in every subsystem of a power grid.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variables include all the bus voltages and the angles of bus voltages. If the number of buses is n, then the number of state variables if 2*n-1.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Usually the number of Meter Measurement is much more than that of state variables.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power grid can be modeled as AC power flow model or DC power flow model.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00B04-5E71-42D6-9168-C22DC90BA9C2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547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estimation is used in system monitoring to best estimate the power grid state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analysis of meter measurement data and power system models. 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POWER GRID, state estimation means estimating State Variables from the Meter Measurements.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meter measurements may include bus voltages, bus real and reactive power injections, and branch reactive power flows in every subsystem of a power grid.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variables include all the bus voltages and the angles of bus voltages. If the number of buses is n, then the number of state variables if 2*n-1.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Usually the number of Meter Measurement is much more than that of state variables.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power grid can be modeled as AC power flow model or DC power flow model.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00B04-5E71-42D6-9168-C22DC90BA9C2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283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estimation is used in system monitoring to best estimate the power grid state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analysis of meter measurement data and power system models. 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POWER GRID, state estimation means estimating State Variables from the Meter Measurements.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meter measurements may include bus voltages, bus real and reactive power injections, and branch reactive power flows in every subsystem of a power grid.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variables include all the bus voltages and the angles of bus voltages. If the number of buses is n, then the number of state variables if 2*n-1.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Usually the number of Meter Measurement is much more than that of state variables.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power grid can be modeled as AC power flow model or DC power flow model.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00B04-5E71-42D6-9168-C22DC90BA9C2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452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estimation is used in system monitoring to best estimate the power grid state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analysis of meter measurement data and power system models. 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POWER GRID, state estimation means estimating State Variables from the Meter Measurements.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meter measurements may include bus voltages, bus real and reactive power injections, and branch reactive power flows in every subsystem of a power grid.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variables include all the bus voltages and the angles of bus voltages. If the number of buses is n, then the number of state variables if 2*n-1.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Usually the number of Meter Measurement is much more than that of state variables.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power grid can be modeled as AC power flow model or DC power flow model.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00B04-5E71-42D6-9168-C22DC90BA9C2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716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estimation is used in system monitoring to best estimate the power grid state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analysis of meter measurement data and power system models. 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POWER GRID, state estimation means estimating State Variables from the Meter Measurements.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meter measurements may include bus voltages, bus real and reactive power injections, and branch reactive power flows in every subsystem of a power grid.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variables include all the bus voltages and the angles of bus voltages. If the number of buses is n, then the number of state variables if 2*n-1.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Usually the number of Meter Measurement is much more than that of state variables.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power grid can be modeled as AC power flow model or DC power flow model.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00B04-5E71-42D6-9168-C22DC90BA9C2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474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estimation is used in system monitoring to best estimate the power grid state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analysis of meter measurement data and power system models. 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POWER GRID, state estimation means estimating State Variables from the Meter Measurements.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meter measurements may include bus voltages, bus real and reactive power injections, and branch reactive power flows in every subsystem of a power grid.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variables include all the bus voltages and the angles of bus voltages. If the number of buses is n, then the number of state variables if 2*n-1.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Usually the number of Meter Measurement is much more than that of state variables.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power grid can be modeled as AC power flow model or DC power flow model.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00B04-5E71-42D6-9168-C22DC90BA9C2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250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527F-3C63-4167-AF0E-B7AA679C3535}" type="datetime1">
              <a:rPr lang="en-US" smtClean="0"/>
              <a:t>21/4/17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86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8404-668F-49C2-A2DE-74DCC7FF8CBC}" type="datetime1">
              <a:rPr lang="en-US" smtClean="0"/>
              <a:t>21/4/17</a:t>
            </a:fld>
            <a:endParaRPr lang="en-US" sz="1000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08809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62F9-8439-432D-A2DD-AC2EABD98D4C}" type="datetime1">
              <a:rPr lang="en-US" smtClean="0"/>
              <a:t>21/4/17</a:t>
            </a:fld>
            <a:endParaRPr lang="en-US" sz="1000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848507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DD1B-2B88-4ECC-97C6-03B1C5C03973}" type="datetime1">
              <a:rPr lang="en-US" smtClean="0"/>
              <a:t>21/4/17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AD5C-68FF-4D00-9FFC-2E04379D65AB}" type="datetime1">
              <a:rPr lang="en-US" smtClean="0"/>
              <a:t>21/4/17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1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EBEA-01FE-4011-B256-34FABA508597}" type="datetime1">
              <a:rPr lang="en-US" smtClean="0"/>
              <a:t>21/4/17</a:t>
            </a:fld>
            <a:endParaRPr lang="en-US" sz="1000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12399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0D17-8009-4746-B8EE-24626BD17C5E}" type="datetime1">
              <a:rPr lang="en-US" smtClean="0"/>
              <a:t>21/4/17</a:t>
            </a:fld>
            <a:endParaRPr lang="en-US" sz="1000" dirty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76491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ACDD-8BA6-4011-9590-ED8B400DC5D2}" type="datetime1">
              <a:rPr lang="en-US" smtClean="0"/>
              <a:t>21/4/17</a:t>
            </a:fld>
            <a:endParaRPr lang="en-US" sz="1000" dirty="0" smtClean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45510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D927-C155-4C61-98A2-53D43558EE0E}" type="datetime1">
              <a:rPr lang="en-US" smtClean="0"/>
              <a:t>21/4/17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0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1DD-B0FD-46C7-B6CA-3CDE0C45B509}" type="datetime1">
              <a:rPr lang="en-US" smtClean="0"/>
              <a:t>21/4/17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8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78EC-A81C-441E-B9F8-E411A109D2EE}" type="datetime1">
              <a:rPr lang="en-US" smtClean="0"/>
              <a:t>21/4/17</a:t>
            </a:fld>
            <a:endParaRPr lang="en-US" sz="1000" dirty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82463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1B1A-BE42-4489-AEAF-470C86B0DD24}" type="datetime1">
              <a:rPr lang="en-US" smtClean="0"/>
              <a:t>21/4/17</a:t>
            </a:fld>
            <a:endParaRPr lang="en-US" sz="1000" dirty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86918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2E0F6-A872-461C-9AAF-ECA66447DEBD}" type="datetime1">
              <a:rPr lang="en-US" smtClean="0"/>
              <a:t>21/4/17</a:t>
            </a:fld>
            <a:endParaRPr lang="en-US" sz="1000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97903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wmf"/><Relationship Id="rId20" Type="http://schemas.openxmlformats.org/officeDocument/2006/relationships/oleObject" Target="../embeddings/oleObject30.bin"/><Relationship Id="rId21" Type="http://schemas.openxmlformats.org/officeDocument/2006/relationships/image" Target="../media/image31.wmf"/><Relationship Id="rId22" Type="http://schemas.openxmlformats.org/officeDocument/2006/relationships/image" Target="../media/image25.png"/><Relationship Id="rId23" Type="http://schemas.openxmlformats.org/officeDocument/2006/relationships/oleObject" Target="../embeddings/oleObject31.bin"/><Relationship Id="rId24" Type="http://schemas.openxmlformats.org/officeDocument/2006/relationships/image" Target="../media/image32.wmf"/><Relationship Id="rId25" Type="http://schemas.openxmlformats.org/officeDocument/2006/relationships/oleObject" Target="../embeddings/oleObject32.bin"/><Relationship Id="rId26" Type="http://schemas.openxmlformats.org/officeDocument/2006/relationships/image" Target="../media/image33.wmf"/><Relationship Id="rId27" Type="http://schemas.openxmlformats.org/officeDocument/2006/relationships/oleObject" Target="../embeddings/oleObject33.bin"/><Relationship Id="rId28" Type="http://schemas.openxmlformats.org/officeDocument/2006/relationships/image" Target="../media/image34.wmf"/><Relationship Id="rId29" Type="http://schemas.openxmlformats.org/officeDocument/2006/relationships/oleObject" Target="../embeddings/oleObject34.bin"/><Relationship Id="rId30" Type="http://schemas.openxmlformats.org/officeDocument/2006/relationships/image" Target="../media/image35.wmf"/><Relationship Id="rId10" Type="http://schemas.openxmlformats.org/officeDocument/2006/relationships/oleObject" Target="../embeddings/oleObject25.bin"/><Relationship Id="rId11" Type="http://schemas.openxmlformats.org/officeDocument/2006/relationships/image" Target="../media/image29.wmf"/><Relationship Id="rId12" Type="http://schemas.openxmlformats.org/officeDocument/2006/relationships/oleObject" Target="../embeddings/oleObject26.bin"/><Relationship Id="rId13" Type="http://schemas.openxmlformats.org/officeDocument/2006/relationships/image" Target="../media/image30.wmf"/><Relationship Id="rId14" Type="http://schemas.openxmlformats.org/officeDocument/2006/relationships/oleObject" Target="../embeddings/oleObject27.bin"/><Relationship Id="rId15" Type="http://schemas.openxmlformats.org/officeDocument/2006/relationships/image" Target="../media/image21.wmf"/><Relationship Id="rId16" Type="http://schemas.openxmlformats.org/officeDocument/2006/relationships/oleObject" Target="../embeddings/oleObject28.bin"/><Relationship Id="rId17" Type="http://schemas.openxmlformats.org/officeDocument/2006/relationships/image" Target="../media/image22.wmf"/><Relationship Id="rId18" Type="http://schemas.openxmlformats.org/officeDocument/2006/relationships/oleObject" Target="../embeddings/oleObject29.bin"/><Relationship Id="rId19" Type="http://schemas.openxmlformats.org/officeDocument/2006/relationships/image" Target="../media/image2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6.w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27.wmf"/><Relationship Id="rId8" Type="http://schemas.openxmlformats.org/officeDocument/2006/relationships/oleObject" Target="../embeddings/oleObject2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36.w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32.wmf"/><Relationship Id="rId8" Type="http://schemas.openxmlformats.org/officeDocument/2006/relationships/oleObject" Target="../embeddings/oleObject37.bin"/><Relationship Id="rId9" Type="http://schemas.openxmlformats.org/officeDocument/2006/relationships/image" Target="../media/image37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38.wmf"/><Relationship Id="rId6" Type="http://schemas.openxmlformats.org/officeDocument/2006/relationships/oleObject" Target="../embeddings/oleObject39.bin"/><Relationship Id="rId7" Type="http://schemas.openxmlformats.org/officeDocument/2006/relationships/image" Target="../media/image3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3.bin"/><Relationship Id="rId12" Type="http://schemas.openxmlformats.org/officeDocument/2006/relationships/image" Target="../media/image43.wmf"/><Relationship Id="rId13" Type="http://schemas.openxmlformats.org/officeDocument/2006/relationships/oleObject" Target="../embeddings/oleObject44.bin"/><Relationship Id="rId14" Type="http://schemas.openxmlformats.org/officeDocument/2006/relationships/image" Target="../media/image44.emf"/><Relationship Id="rId15" Type="http://schemas.openxmlformats.org/officeDocument/2006/relationships/oleObject" Target="../embeddings/oleObject45.bin"/><Relationship Id="rId16" Type="http://schemas.openxmlformats.org/officeDocument/2006/relationships/image" Target="../media/image4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40.emf"/><Relationship Id="rId6" Type="http://schemas.openxmlformats.org/officeDocument/2006/relationships/oleObject" Target="../embeddings/oleObject41.bin"/><Relationship Id="rId7" Type="http://schemas.openxmlformats.org/officeDocument/2006/relationships/image" Target="../media/image41.emf"/><Relationship Id="rId8" Type="http://schemas.openxmlformats.org/officeDocument/2006/relationships/image" Target="../media/image25.png"/><Relationship Id="rId9" Type="http://schemas.openxmlformats.org/officeDocument/2006/relationships/oleObject" Target="../embeddings/oleObject42.bin"/><Relationship Id="rId10" Type="http://schemas.openxmlformats.org/officeDocument/2006/relationships/image" Target="../media/image42.wm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9.bin"/><Relationship Id="rId12" Type="http://schemas.openxmlformats.org/officeDocument/2006/relationships/image" Target="../media/image47.emf"/><Relationship Id="rId13" Type="http://schemas.openxmlformats.org/officeDocument/2006/relationships/oleObject" Target="../embeddings/oleObject50.bin"/><Relationship Id="rId14" Type="http://schemas.openxmlformats.org/officeDocument/2006/relationships/image" Target="../media/image48.emf"/><Relationship Id="rId15" Type="http://schemas.openxmlformats.org/officeDocument/2006/relationships/oleObject" Target="../embeddings/oleObject51.bin"/><Relationship Id="rId16" Type="http://schemas.openxmlformats.org/officeDocument/2006/relationships/image" Target="../media/image4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5.png"/><Relationship Id="rId5" Type="http://schemas.openxmlformats.org/officeDocument/2006/relationships/oleObject" Target="../embeddings/oleObject46.bin"/><Relationship Id="rId6" Type="http://schemas.openxmlformats.org/officeDocument/2006/relationships/image" Target="../media/image42.w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43.wmf"/><Relationship Id="rId9" Type="http://schemas.openxmlformats.org/officeDocument/2006/relationships/oleObject" Target="../embeddings/oleObject48.bin"/><Relationship Id="rId10" Type="http://schemas.openxmlformats.org/officeDocument/2006/relationships/image" Target="../media/image4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oleObject" Target="../embeddings/oleObject52.bin"/><Relationship Id="rId5" Type="http://schemas.openxmlformats.org/officeDocument/2006/relationships/oleObject" Target="../embeddings/oleObject53.bin"/><Relationship Id="rId6" Type="http://schemas.openxmlformats.org/officeDocument/2006/relationships/oleObject" Target="../embeddings/oleObject54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52.emf"/><Relationship Id="rId6" Type="http://schemas.openxmlformats.org/officeDocument/2006/relationships/image" Target="../media/image54.png"/><Relationship Id="rId7" Type="http://schemas.openxmlformats.org/officeDocument/2006/relationships/oleObject" Target="../embeddings/oleObject56.bin"/><Relationship Id="rId8" Type="http://schemas.openxmlformats.org/officeDocument/2006/relationships/image" Target="../media/image5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6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0.w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11.wmf"/><Relationship Id="rId10" Type="http://schemas.openxmlformats.org/officeDocument/2006/relationships/oleObject" Target="../embeddings/oleObject8.bin"/><Relationship Id="rId11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3.w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0.w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14.wmf"/><Relationship Id="rId10" Type="http://schemas.openxmlformats.org/officeDocument/2006/relationships/oleObject" Target="../embeddings/oleObject12.bin"/><Relationship Id="rId11" Type="http://schemas.openxmlformats.org/officeDocument/2006/relationships/image" Target="../media/image15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20" Type="http://schemas.openxmlformats.org/officeDocument/2006/relationships/image" Target="../media/image23.wmf"/><Relationship Id="rId21" Type="http://schemas.openxmlformats.org/officeDocument/2006/relationships/oleObject" Target="../embeddings/oleObject21.bin"/><Relationship Id="rId22" Type="http://schemas.openxmlformats.org/officeDocument/2006/relationships/image" Target="../media/image24.wmf"/><Relationship Id="rId10" Type="http://schemas.openxmlformats.org/officeDocument/2006/relationships/image" Target="../media/image18.wmf"/><Relationship Id="rId11" Type="http://schemas.openxmlformats.org/officeDocument/2006/relationships/oleObject" Target="../embeddings/oleObject16.bin"/><Relationship Id="rId12" Type="http://schemas.openxmlformats.org/officeDocument/2006/relationships/image" Target="../media/image19.wmf"/><Relationship Id="rId13" Type="http://schemas.openxmlformats.org/officeDocument/2006/relationships/oleObject" Target="../embeddings/oleObject17.bin"/><Relationship Id="rId14" Type="http://schemas.openxmlformats.org/officeDocument/2006/relationships/image" Target="../media/image20.wmf"/><Relationship Id="rId15" Type="http://schemas.openxmlformats.org/officeDocument/2006/relationships/oleObject" Target="../embeddings/oleObject18.bin"/><Relationship Id="rId16" Type="http://schemas.openxmlformats.org/officeDocument/2006/relationships/image" Target="../media/image21.wmf"/><Relationship Id="rId17" Type="http://schemas.openxmlformats.org/officeDocument/2006/relationships/oleObject" Target="../embeddings/oleObject19.bin"/><Relationship Id="rId18" Type="http://schemas.openxmlformats.org/officeDocument/2006/relationships/image" Target="../media/image22.wmf"/><Relationship Id="rId19" Type="http://schemas.openxmlformats.org/officeDocument/2006/relationships/oleObject" Target="../embeddings/oleObject20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5.pn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488832" cy="2620164"/>
          </a:xfrm>
        </p:spPr>
        <p:txBody>
          <a:bodyPr lIns="0" tIns="0" rIns="0" bIns="0" anchor="ctr" anchorCtr="0">
            <a:normAutofit/>
          </a:bodyPr>
          <a:lstStyle/>
          <a:p>
            <a:r>
              <a:rPr lang="en-US" altLang="zh-CN" sz="3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Hidden Moving Target Defense </a:t>
            </a:r>
            <a:br>
              <a:rPr lang="en-US" altLang="zh-CN" sz="3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3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Smart Grids</a:t>
            </a:r>
            <a:endParaRPr lang="zh-CN" altLang="en-US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1474967" y="3789040"/>
            <a:ext cx="6194066" cy="2448272"/>
          </a:xfrm>
        </p:spPr>
        <p:txBody>
          <a:bodyPr anchor="t" anchorCtr="0">
            <a:normAutofit/>
          </a:bodyPr>
          <a:lstStyle/>
          <a:p>
            <a:r>
              <a:rPr lang="en-SG" sz="2000" b="1" dirty="0" err="1"/>
              <a:t>Jue</a:t>
            </a:r>
            <a:r>
              <a:rPr lang="en-SG" sz="2000" b="1" dirty="0"/>
              <a:t> </a:t>
            </a:r>
            <a:r>
              <a:rPr lang="en-SG" sz="2000" b="1" dirty="0" smtClean="0"/>
              <a:t>Tian</a:t>
            </a:r>
            <a:r>
              <a:rPr lang="en-SG" sz="2000" b="1" baseline="30000" dirty="0" smtClean="0"/>
              <a:t>1,2</a:t>
            </a:r>
            <a:r>
              <a:rPr lang="en-SG" sz="2000" b="1" dirty="0" smtClean="0"/>
              <a:t> </a:t>
            </a:r>
            <a:r>
              <a:rPr lang="en-SG" sz="2000" dirty="0" smtClean="0"/>
              <a:t>	</a:t>
            </a:r>
            <a:r>
              <a:rPr lang="en-SG" sz="2000" b="1" dirty="0" err="1" smtClean="0"/>
              <a:t>Rui</a:t>
            </a:r>
            <a:r>
              <a:rPr lang="en-SG" sz="2000" b="1" dirty="0" smtClean="0"/>
              <a:t> Tan</a:t>
            </a:r>
            <a:r>
              <a:rPr lang="en-SG" sz="2000" b="1" baseline="30000" dirty="0"/>
              <a:t>2</a:t>
            </a:r>
            <a:r>
              <a:rPr lang="en-SG" sz="2000" b="1" dirty="0" smtClean="0"/>
              <a:t> 	</a:t>
            </a:r>
            <a:r>
              <a:rPr lang="en-SG" sz="2000" b="1" dirty="0" err="1" smtClean="0"/>
              <a:t>Xiaohong</a:t>
            </a:r>
            <a:r>
              <a:rPr lang="en-SG" sz="2000" b="1" dirty="0" smtClean="0"/>
              <a:t> Guan</a:t>
            </a:r>
            <a:r>
              <a:rPr lang="en-SG" sz="2000" b="1" baseline="30000" dirty="0" smtClean="0"/>
              <a:t>1,3</a:t>
            </a:r>
            <a:r>
              <a:rPr lang="en-SG" sz="2000" b="1" dirty="0" smtClean="0"/>
              <a:t>	Ting Liu</a:t>
            </a:r>
            <a:r>
              <a:rPr lang="en-SG" sz="2000" b="1" baseline="30000" dirty="0" smtClean="0"/>
              <a:t>1,4</a:t>
            </a:r>
          </a:p>
          <a:p>
            <a:r>
              <a:rPr lang="en-SG" sz="2000" dirty="0"/>
              <a:t/>
            </a:r>
            <a:br>
              <a:rPr lang="en-SG" sz="2000" dirty="0"/>
            </a:br>
            <a:r>
              <a:rPr lang="en-SG" sz="1600" dirty="0" smtClean="0"/>
              <a:t>1. Xi’an </a:t>
            </a:r>
            <a:r>
              <a:rPr lang="en-SG" sz="1600" dirty="0" err="1"/>
              <a:t>Jiaotong</a:t>
            </a:r>
            <a:r>
              <a:rPr lang="en-SG" sz="1600" dirty="0"/>
              <a:t> University, P.R. </a:t>
            </a:r>
            <a:r>
              <a:rPr lang="en-SG" sz="1600" dirty="0" smtClean="0"/>
              <a:t>China </a:t>
            </a:r>
          </a:p>
          <a:p>
            <a:r>
              <a:rPr lang="en-SG" sz="1600" dirty="0" smtClean="0"/>
              <a:t>2. Nanyang </a:t>
            </a:r>
            <a:r>
              <a:rPr lang="en-SG" sz="1600" dirty="0"/>
              <a:t>Technological University, </a:t>
            </a:r>
            <a:r>
              <a:rPr lang="en-SG" sz="1600" dirty="0" smtClean="0"/>
              <a:t>Singapore</a:t>
            </a:r>
          </a:p>
          <a:p>
            <a:r>
              <a:rPr lang="en-SG" sz="1600" dirty="0"/>
              <a:t>3. Tsinghua University, P.R. </a:t>
            </a:r>
            <a:r>
              <a:rPr lang="en-SG" sz="1600" dirty="0" smtClean="0"/>
              <a:t>China</a:t>
            </a:r>
          </a:p>
          <a:p>
            <a:r>
              <a:rPr lang="en-SG" sz="1600" dirty="0" smtClean="0"/>
              <a:t>4</a:t>
            </a:r>
            <a:r>
              <a:rPr lang="en-SG" sz="1600" dirty="0"/>
              <a:t>. Cornell University, U.S.</a:t>
            </a:r>
            <a:r>
              <a:rPr lang="en-SG" sz="2000" dirty="0"/>
              <a:t/>
            </a:r>
            <a:br>
              <a:rPr lang="en-SG" sz="2000" dirty="0"/>
            </a:br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85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0825" y="1268984"/>
            <a:ext cx="5401295" cy="538562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Condition for PFI-MTD</a:t>
            </a:r>
            <a:endParaRPr lang="en-US" sz="2800" dirty="0" smtClean="0"/>
          </a:p>
          <a:p>
            <a:pPr lvl="1"/>
            <a:endParaRPr lang="en-US" altLang="zh-CN" sz="2400" dirty="0" smtClean="0"/>
          </a:p>
          <a:p>
            <a:pPr lvl="1"/>
            <a:endParaRPr lang="en-US" altLang="zh-CN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E2A4C-4BE7-40FD-A931-5DF3840C7E3E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sp>
        <p:nvSpPr>
          <p:cNvPr id="16" name="标题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8208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Equivalence btw Hidden and PFI (1)</a:t>
            </a:r>
            <a:endParaRPr lang="zh-CN" altLang="en-US" sz="3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1785010"/>
            <a:ext cx="5270326" cy="707886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SG" sz="2000" dirty="0" smtClean="0">
                <a:latin typeface="Berlin Sans FB Demi" panose="020E0802020502020306" pitchFamily="34" charset="0"/>
              </a:rPr>
              <a:t>Lemma</a:t>
            </a:r>
            <a:r>
              <a:rPr lang="zh-CN" altLang="en-US" sz="2000" dirty="0" smtClean="0">
                <a:latin typeface="Berlin Sans FB Demi" panose="020E0802020502020306" pitchFamily="34" charset="0"/>
              </a:rPr>
              <a:t>：</a:t>
            </a:r>
            <a:r>
              <a:rPr lang="en-SG" sz="2000" dirty="0">
                <a:latin typeface="Berlin Sans FB Demi" panose="020E0802020502020306" pitchFamily="34" charset="0"/>
              </a:rPr>
              <a:t>An MTD </a:t>
            </a:r>
            <a:r>
              <a:rPr lang="en-SG" sz="2000" b="1" dirty="0" smtClean="0">
                <a:latin typeface="Berlin Sans FB Demi" panose="020E0802020502020306" pitchFamily="34" charset="0"/>
              </a:rPr>
              <a:t>H</a:t>
            </a:r>
            <a:r>
              <a:rPr lang="en-SG" sz="2000" dirty="0" smtClean="0">
                <a:latin typeface="Berlin Sans FB Demi" panose="020E0802020502020306" pitchFamily="34" charset="0"/>
              </a:rPr>
              <a:t>’ is </a:t>
            </a:r>
            <a:r>
              <a:rPr lang="en-SG" sz="2000" dirty="0">
                <a:latin typeface="Berlin Sans FB Demi" panose="020E0802020502020306" pitchFamily="34" charset="0"/>
              </a:rPr>
              <a:t>a PFI-MTD </a:t>
            </a:r>
            <a:r>
              <a:rPr lang="en-SG" sz="20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if and only if </a:t>
            </a:r>
            <a:r>
              <a:rPr lang="en-SG" sz="2000" dirty="0">
                <a:latin typeface="Berlin Sans FB Demi" panose="020E0802020502020306" pitchFamily="34" charset="0"/>
              </a:rPr>
              <a:t>there exists </a:t>
            </a:r>
            <a:r>
              <a:rPr lang="en-US" sz="2000" b="1" dirty="0" smtClean="0">
                <a:latin typeface="Berlin Sans FB Demi" panose="020E0802020502020306" pitchFamily="34" charset="0"/>
              </a:rPr>
              <a:t>x’</a:t>
            </a:r>
            <a:r>
              <a:rPr lang="en-US" sz="2000" dirty="0" smtClean="0">
                <a:latin typeface="Berlin Sans FB Demi" panose="020E0802020502020306" pitchFamily="34" charset="0"/>
              </a:rPr>
              <a:t>’</a:t>
            </a:r>
            <a:r>
              <a:rPr lang="en-SG" sz="2000" dirty="0" smtClean="0">
                <a:latin typeface="Berlin Sans FB Demi" panose="020E0802020502020306" pitchFamily="34" charset="0"/>
              </a:rPr>
              <a:t>, </a:t>
            </a:r>
            <a:r>
              <a:rPr lang="en-SG" sz="2000" dirty="0">
                <a:latin typeface="Berlin Sans FB Demi" panose="020E0802020502020306" pitchFamily="34" charset="0"/>
              </a:rPr>
              <a:t>such </a:t>
            </a:r>
            <a:r>
              <a:rPr lang="en-SG" sz="2000" dirty="0" smtClean="0">
                <a:latin typeface="Berlin Sans FB Demi" panose="020E0802020502020306" pitchFamily="34" charset="0"/>
              </a:rPr>
              <a:t>that </a:t>
            </a:r>
            <a:r>
              <a:rPr lang="en-US" sz="2000" b="1" dirty="0" err="1" smtClean="0">
                <a:latin typeface="Berlin Sans FB Demi" panose="020E0802020502020306" pitchFamily="34" charset="0"/>
              </a:rPr>
              <a:t>Hx</a:t>
            </a:r>
            <a:r>
              <a:rPr lang="en-US" sz="2000" dirty="0" smtClean="0">
                <a:latin typeface="Berlin Sans FB Demi" panose="020E0802020502020306" pitchFamily="34" charset="0"/>
              </a:rPr>
              <a:t> = </a:t>
            </a:r>
            <a:r>
              <a:rPr lang="en-US" sz="2000" b="1" dirty="0" err="1" smtClean="0">
                <a:latin typeface="Berlin Sans FB Demi" panose="020E0802020502020306" pitchFamily="34" charset="0"/>
              </a:rPr>
              <a:t>H</a:t>
            </a:r>
            <a:r>
              <a:rPr lang="en-US" sz="2000" dirty="0" err="1" smtClean="0">
                <a:latin typeface="Berlin Sans FB Demi" panose="020E0802020502020306" pitchFamily="34" charset="0"/>
              </a:rPr>
              <a:t>’</a:t>
            </a:r>
            <a:r>
              <a:rPr lang="en-US" sz="2000" b="1" dirty="0" err="1" smtClean="0">
                <a:latin typeface="Berlin Sans FB Demi" panose="020E0802020502020306" pitchFamily="34" charset="0"/>
              </a:rPr>
              <a:t>x</a:t>
            </a:r>
            <a:r>
              <a:rPr lang="en-US" sz="2000" b="1" dirty="0" smtClean="0">
                <a:latin typeface="Berlin Sans FB Demi" panose="020E0802020502020306" pitchFamily="34" charset="0"/>
              </a:rPr>
              <a:t>’</a:t>
            </a:r>
            <a:r>
              <a:rPr lang="en-US" sz="2000" dirty="0" smtClean="0">
                <a:latin typeface="Berlin Sans FB Demi" panose="020E0802020502020306" pitchFamily="34" charset="0"/>
              </a:rPr>
              <a:t>’.</a:t>
            </a:r>
            <a:r>
              <a:rPr lang="en-SG" sz="2000" dirty="0" smtClean="0">
                <a:latin typeface="Berlin Sans FB Demi" panose="020E0802020502020306" pitchFamily="34" charset="0"/>
              </a:rPr>
              <a:t> </a:t>
            </a:r>
            <a:endParaRPr lang="zh-CN" altLang="en-US" sz="2000" b="1" dirty="0">
              <a:solidFill>
                <a:srgbClr val="0070C0"/>
              </a:solidFill>
              <a:latin typeface="Berlin Sans FB Demi" panose="020E0802020502020306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129366"/>
              </p:ext>
            </p:extLst>
          </p:nvPr>
        </p:nvGraphicFramePr>
        <p:xfrm>
          <a:off x="1115616" y="4836760"/>
          <a:ext cx="6749237" cy="1112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20648"/>
                <a:gridCol w="576064"/>
                <a:gridCol w="648072"/>
                <a:gridCol w="576064"/>
                <a:gridCol w="720080"/>
                <a:gridCol w="648072"/>
                <a:gridCol w="576064"/>
                <a:gridCol w="576064"/>
                <a:gridCol w="576064"/>
                <a:gridCol w="4320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</a:t>
                      </a:r>
                      <a:endParaRPr lang="en-SG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Original</a:t>
                      </a:r>
                      <a:endParaRPr lang="en-SG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 smtClean="0"/>
                        <a:t>-107.3</a:t>
                      </a:r>
                      <a:endParaRPr lang="en-SG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 smtClean="0"/>
                        <a:t>-24.7</a:t>
                      </a:r>
                      <a:endParaRPr lang="en-SG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 smtClean="0"/>
                        <a:t>62.7</a:t>
                      </a:r>
                      <a:endParaRPr lang="en-SG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 smtClean="0"/>
                        <a:t>-3.10</a:t>
                      </a:r>
                      <a:endParaRPr lang="en-SG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 smtClean="0"/>
                        <a:t>-0.81</a:t>
                      </a:r>
                      <a:endParaRPr lang="en-SG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 smtClean="0"/>
                        <a:t>0</a:t>
                      </a:r>
                      <a:endParaRPr lang="en-SG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PFI-MTD</a:t>
                      </a:r>
                      <a:endParaRPr lang="en-SG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-1.04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0.83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-1.47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 smtClean="0"/>
                        <a:t>-107.3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 smtClean="0"/>
                        <a:t>-24.7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 smtClean="0"/>
                        <a:t>62.7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-2.94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-0.85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SG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873243"/>
              </p:ext>
            </p:extLst>
          </p:nvPr>
        </p:nvGraphicFramePr>
        <p:xfrm>
          <a:off x="7051683" y="4865438"/>
          <a:ext cx="227534" cy="315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7" name="Equation" r:id="rId4" imgW="164880" imgH="228600" progId="Equation.DSMT4">
                  <p:embed/>
                </p:oleObj>
              </mc:Choice>
              <mc:Fallback>
                <p:oleObj name="Equation" r:id="rId4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51683" y="4865438"/>
                        <a:ext cx="227534" cy="315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437160"/>
              </p:ext>
            </p:extLst>
          </p:nvPr>
        </p:nvGraphicFramePr>
        <p:xfrm>
          <a:off x="6485193" y="4865438"/>
          <a:ext cx="227534" cy="315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8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85193" y="4865438"/>
                        <a:ext cx="227534" cy="315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338926"/>
              </p:ext>
            </p:extLst>
          </p:nvPr>
        </p:nvGraphicFramePr>
        <p:xfrm>
          <a:off x="5856468" y="4865438"/>
          <a:ext cx="280195" cy="315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9" name="Equation" r:id="rId8" imgW="203040" imgH="228600" progId="Equation.DSMT4">
                  <p:embed/>
                </p:oleObj>
              </mc:Choice>
              <mc:Fallback>
                <p:oleObj name="Equation" r:id="rId8" imgW="20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56468" y="4865438"/>
                        <a:ext cx="280195" cy="315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403279"/>
              </p:ext>
            </p:extLst>
          </p:nvPr>
        </p:nvGraphicFramePr>
        <p:xfrm>
          <a:off x="5272567" y="4865438"/>
          <a:ext cx="262807" cy="315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0" name="Equation" r:id="rId10" imgW="190440" imgH="228600" progId="Equation.DSMT4">
                  <p:embed/>
                </p:oleObj>
              </mc:Choice>
              <mc:Fallback>
                <p:oleObj name="Equation" r:id="rId10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72567" y="4865438"/>
                        <a:ext cx="262807" cy="315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729193"/>
              </p:ext>
            </p:extLst>
          </p:nvPr>
        </p:nvGraphicFramePr>
        <p:xfrm>
          <a:off x="4560324" y="4865438"/>
          <a:ext cx="280195" cy="315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1" name="Equation" r:id="rId12" imgW="203040" imgH="228600" progId="Equation.DSMT4">
                  <p:embed/>
                </p:oleObj>
              </mc:Choice>
              <mc:Fallback>
                <p:oleObj name="Equation" r:id="rId12" imgW="20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60324" y="4865438"/>
                        <a:ext cx="280195" cy="315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546469"/>
              </p:ext>
            </p:extLst>
          </p:nvPr>
        </p:nvGraphicFramePr>
        <p:xfrm>
          <a:off x="3861550" y="4865438"/>
          <a:ext cx="402905" cy="315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2" name="Equation" r:id="rId14" imgW="291960" imgH="228600" progId="Equation.DSMT4">
                  <p:embed/>
                </p:oleObj>
              </mc:Choice>
              <mc:Fallback>
                <p:oleObj name="Equation" r:id="rId14" imgW="291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861550" y="4865438"/>
                        <a:ext cx="402905" cy="315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334513"/>
              </p:ext>
            </p:extLst>
          </p:nvPr>
        </p:nvGraphicFramePr>
        <p:xfrm>
          <a:off x="3285486" y="4865438"/>
          <a:ext cx="402905" cy="315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3" name="Equation" r:id="rId16" imgW="291960" imgH="228600" progId="Equation.DSMT4">
                  <p:embed/>
                </p:oleObj>
              </mc:Choice>
              <mc:Fallback>
                <p:oleObj name="Equation" r:id="rId16" imgW="291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285486" y="4865438"/>
                        <a:ext cx="402905" cy="315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476561"/>
              </p:ext>
            </p:extLst>
          </p:nvPr>
        </p:nvGraphicFramePr>
        <p:xfrm>
          <a:off x="2680279" y="4865438"/>
          <a:ext cx="402905" cy="315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4" name="Equation" r:id="rId18" imgW="291960" imgH="228600" progId="Equation.DSMT4">
                  <p:embed/>
                </p:oleObj>
              </mc:Choice>
              <mc:Fallback>
                <p:oleObj name="Equation" r:id="rId18" imgW="291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680279" y="4865438"/>
                        <a:ext cx="402905" cy="315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37435"/>
              </p:ext>
            </p:extLst>
          </p:nvPr>
        </p:nvGraphicFramePr>
        <p:xfrm>
          <a:off x="7607300" y="4935860"/>
          <a:ext cx="157163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5" name="Equation" r:id="rId20" imgW="114120" imgH="126720" progId="Equation.DSMT4">
                  <p:embed/>
                </p:oleObj>
              </mc:Choice>
              <mc:Fallback>
                <p:oleObj name="Equation" r:id="rId20" imgW="1141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607300" y="4935860"/>
                        <a:ext cx="157163" cy="17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3203847" y="4427564"/>
            <a:ext cx="259308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Table: </a:t>
            </a:r>
            <a:r>
              <a:rPr lang="en-SG" altLang="zh-CN" dirty="0" smtClean="0"/>
              <a:t>PFI-MTD approach.</a:t>
            </a:r>
            <a:endParaRPr lang="en-SG" dirty="0"/>
          </a:p>
        </p:txBody>
      </p:sp>
      <p:sp>
        <p:nvSpPr>
          <p:cNvPr id="35" name="Oval 34"/>
          <p:cNvSpPr/>
          <p:nvPr/>
        </p:nvSpPr>
        <p:spPr>
          <a:xfrm>
            <a:off x="4427983" y="5243043"/>
            <a:ext cx="576064" cy="696417"/>
          </a:xfrm>
          <a:prstGeom prst="ellipse">
            <a:avLst/>
          </a:prstGeom>
          <a:noFill/>
          <a:ln w="41275" cmpd="dbl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SG"/>
          </a:p>
        </p:txBody>
      </p:sp>
      <p:sp>
        <p:nvSpPr>
          <p:cNvPr id="36" name="Oval 35"/>
          <p:cNvSpPr/>
          <p:nvPr/>
        </p:nvSpPr>
        <p:spPr>
          <a:xfrm>
            <a:off x="5115938" y="5252863"/>
            <a:ext cx="576064" cy="696417"/>
          </a:xfrm>
          <a:prstGeom prst="ellipse">
            <a:avLst/>
          </a:prstGeom>
          <a:noFill/>
          <a:ln w="41275" cmpd="dbl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SG"/>
          </a:p>
        </p:txBody>
      </p:sp>
      <p:sp>
        <p:nvSpPr>
          <p:cNvPr id="37" name="Oval 36"/>
          <p:cNvSpPr/>
          <p:nvPr/>
        </p:nvSpPr>
        <p:spPr>
          <a:xfrm>
            <a:off x="5708635" y="5252863"/>
            <a:ext cx="576064" cy="696417"/>
          </a:xfrm>
          <a:prstGeom prst="ellipse">
            <a:avLst/>
          </a:prstGeom>
          <a:noFill/>
          <a:ln w="41275" cmpd="dbl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SG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27148" y="1407199"/>
            <a:ext cx="2895674" cy="1971198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6435112" y="3393252"/>
            <a:ext cx="216283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Figure: 3-bus system.</a:t>
            </a:r>
            <a:endParaRPr lang="en-SG" dirty="0"/>
          </a:p>
        </p:txBody>
      </p:sp>
      <p:sp>
        <p:nvSpPr>
          <p:cNvPr id="56" name="Rounded Rectangle 55"/>
          <p:cNvSpPr/>
          <p:nvPr/>
        </p:nvSpPr>
        <p:spPr>
          <a:xfrm>
            <a:off x="7023745" y="2248782"/>
            <a:ext cx="360040" cy="288032"/>
          </a:xfrm>
          <a:prstGeom prst="roundRect">
            <a:avLst/>
          </a:prstGeom>
          <a:solidFill>
            <a:schemeClr val="accent1">
              <a:alpha val="7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D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473152" y="2249556"/>
            <a:ext cx="360040" cy="288032"/>
          </a:xfrm>
          <a:prstGeom prst="roundRect">
            <a:avLst/>
          </a:prstGeom>
          <a:solidFill>
            <a:schemeClr val="accent1">
              <a:alpha val="7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D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293132" y="1895440"/>
            <a:ext cx="360040" cy="288032"/>
          </a:xfrm>
          <a:prstGeom prst="roundRect">
            <a:avLst/>
          </a:prstGeom>
          <a:solidFill>
            <a:schemeClr val="accent1">
              <a:alpha val="7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D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111690" y="6053226"/>
            <a:ext cx="1348741" cy="400110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tealthy!</a:t>
            </a:r>
            <a:endParaRPr lang="zh-CN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7452319" y="5664533"/>
            <a:ext cx="396688" cy="280314"/>
          </a:xfrm>
          <a:prstGeom prst="ellipse">
            <a:avLst/>
          </a:prstGeom>
          <a:noFill/>
          <a:ln w="41275" cmpd="dbl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SG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8965" y="2636912"/>
            <a:ext cx="6153761" cy="1692771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Intuition:   MTD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  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PFI-MTD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H’ has full column-rank, then x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’’ is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unique.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From                      ,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235196"/>
              </p:ext>
            </p:extLst>
          </p:nvPr>
        </p:nvGraphicFramePr>
        <p:xfrm>
          <a:off x="2630843" y="2710266"/>
          <a:ext cx="2301197" cy="3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6" name="Equation" r:id="rId23" imgW="1206360" imgH="177480" progId="Equation.DSMT4">
                  <p:embed/>
                </p:oleObj>
              </mc:Choice>
              <mc:Fallback>
                <p:oleObj name="Equation" r:id="rId23" imgW="12063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630843" y="2710266"/>
                        <a:ext cx="2301197" cy="340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075306"/>
              </p:ext>
            </p:extLst>
          </p:nvPr>
        </p:nvGraphicFramePr>
        <p:xfrm>
          <a:off x="3288029" y="3879992"/>
          <a:ext cx="89376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7" name="Equation" r:id="rId25" imgW="444240" imgH="164880" progId="Equation.DSMT4">
                  <p:embed/>
                </p:oleObj>
              </mc:Choice>
              <mc:Fallback>
                <p:oleObj name="Equation" r:id="rId25" imgW="4442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288029" y="3879992"/>
                        <a:ext cx="893762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453532"/>
              </p:ext>
            </p:extLst>
          </p:nvPr>
        </p:nvGraphicFramePr>
        <p:xfrm>
          <a:off x="3097393" y="3099276"/>
          <a:ext cx="27590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8" name="Equation" r:id="rId27" imgW="1371600" imgH="203040" progId="Equation.DSMT4">
                  <p:embed/>
                </p:oleObj>
              </mc:Choice>
              <mc:Fallback>
                <p:oleObj name="Equation" r:id="rId27" imgW="1371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097393" y="3099276"/>
                        <a:ext cx="2759075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746928"/>
              </p:ext>
            </p:extLst>
          </p:nvPr>
        </p:nvGraphicFramePr>
        <p:xfrm>
          <a:off x="1854694" y="3889300"/>
          <a:ext cx="137953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9" name="Equation" r:id="rId29" imgW="685800" imgH="164880" progId="Equation.DSMT4">
                  <p:embed/>
                </p:oleObj>
              </mc:Choice>
              <mc:Fallback>
                <p:oleObj name="Equation" r:id="rId29" imgW="68580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854694" y="3889300"/>
                        <a:ext cx="1379538" cy="33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828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E2A4C-4BE7-40FD-A931-5DF3840C7E3E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sp>
        <p:nvSpPr>
          <p:cNvPr id="16" name="标题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820800"/>
          </a:xfrm>
        </p:spPr>
        <p:txBody>
          <a:bodyPr>
            <a:normAutofit/>
          </a:bodyPr>
          <a:lstStyle/>
          <a:p>
            <a:pPr algn="ctr"/>
            <a:r>
              <a:rPr lang="en-SG" altLang="zh-CN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Equivalence btw Hidden and PFI </a:t>
            </a:r>
            <a:r>
              <a:rPr lang="en-SG" altLang="zh-CN" sz="32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zh-CN" altLang="en-US" sz="3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3728" y="1420484"/>
            <a:ext cx="4680520" cy="707886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SG" sz="2000" dirty="0" smtClean="0">
                <a:latin typeface="Berlin Sans FB Demi" panose="020E0802020502020306" pitchFamily="34" charset="0"/>
              </a:rPr>
              <a:t>Proposition</a:t>
            </a:r>
            <a:r>
              <a:rPr lang="zh-CN" altLang="en-US" sz="2000" dirty="0" smtClean="0">
                <a:latin typeface="Berlin Sans FB Demi" panose="020E0802020502020306" pitchFamily="34" charset="0"/>
              </a:rPr>
              <a:t>：</a:t>
            </a:r>
            <a:r>
              <a:rPr lang="en-SG" sz="2000" dirty="0">
                <a:latin typeface="Berlin Sans FB Demi" panose="020E0802020502020306" pitchFamily="34" charset="0"/>
              </a:rPr>
              <a:t>An MTD is a hidden MTD </a:t>
            </a:r>
            <a:r>
              <a:rPr lang="en-SG" sz="2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if and only if </a:t>
            </a:r>
            <a:r>
              <a:rPr lang="en-SG" sz="2000" dirty="0">
                <a:latin typeface="Berlin Sans FB Demi" panose="020E0802020502020306" pitchFamily="34" charset="0"/>
              </a:rPr>
              <a:t>it is a PFI-MTD.</a:t>
            </a:r>
            <a:endParaRPr lang="zh-CN" altLang="en-US" sz="2000" b="1" dirty="0">
              <a:solidFill>
                <a:srgbClr val="0070C0"/>
              </a:solidFill>
              <a:latin typeface="Berlin Sans FB Demi" panose="020E0802020502020306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矩形 4"/>
          <p:cNvSpPr/>
          <p:nvPr/>
        </p:nvSpPr>
        <p:spPr>
          <a:xfrm>
            <a:off x="2195736" y="2420888"/>
            <a:ext cx="1512168" cy="622888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Hidden MTD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23" name="矩形 6"/>
          <p:cNvSpPr/>
          <p:nvPr/>
        </p:nvSpPr>
        <p:spPr>
          <a:xfrm>
            <a:off x="5379301" y="2439112"/>
            <a:ext cx="1296144" cy="558698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PFI-MTD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07904" y="2608720"/>
            <a:ext cx="1671397" cy="0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707904" y="2780928"/>
            <a:ext cx="1656184" cy="0"/>
          </a:xfrm>
          <a:prstGeom prst="straightConnector1">
            <a:avLst/>
          </a:prstGeom>
          <a:ln w="38100">
            <a:solidFill>
              <a:schemeClr val="accent3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miley Face 16"/>
          <p:cNvSpPr/>
          <p:nvPr/>
        </p:nvSpPr>
        <p:spPr>
          <a:xfrm>
            <a:off x="4320942" y="2439112"/>
            <a:ext cx="467082" cy="478414"/>
          </a:xfrm>
          <a:prstGeom prst="smileyFac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TextBox 13"/>
          <p:cNvSpPr txBox="1"/>
          <p:nvPr/>
        </p:nvSpPr>
        <p:spPr>
          <a:xfrm>
            <a:off x="1187624" y="3308505"/>
            <a:ext cx="7272808" cy="2092881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Intuition of  Hidden MTD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PFI-MTD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MTD:</a:t>
            </a:r>
          </a:p>
          <a:p>
            <a:pPr>
              <a:lnSpc>
                <a:spcPct val="130000"/>
              </a:lnSpc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Hidden MTD:                              (      can bypass BDD based on </a:t>
            </a:r>
            <a:r>
              <a:rPr lang="en-US" altLang="zh-CN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Lemma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hidden MTD H’ is PFI-MTD.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665547"/>
              </p:ext>
            </p:extLst>
          </p:nvPr>
        </p:nvGraphicFramePr>
        <p:xfrm>
          <a:off x="2971610" y="4543425"/>
          <a:ext cx="16605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6" name="Equation" r:id="rId4" imgW="825480" imgH="203040" progId="Equation.DSMT4">
                  <p:embed/>
                </p:oleObj>
              </mc:Choice>
              <mc:Fallback>
                <p:oleObj name="Equation" r:id="rId4" imgW="825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1610" y="4543425"/>
                        <a:ext cx="1660525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qual 1"/>
          <p:cNvSpPr/>
          <p:nvPr/>
        </p:nvSpPr>
        <p:spPr>
          <a:xfrm rot="16200000">
            <a:off x="3935723" y="4141164"/>
            <a:ext cx="648072" cy="37755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051299"/>
              </p:ext>
            </p:extLst>
          </p:nvPr>
        </p:nvGraphicFramePr>
        <p:xfrm>
          <a:off x="2267744" y="3735447"/>
          <a:ext cx="2301197" cy="3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7" name="Equation" r:id="rId6" imgW="1206360" imgH="177480" progId="Equation.DSMT4">
                  <p:embed/>
                </p:oleObj>
              </mc:Choice>
              <mc:Fallback>
                <p:oleObj name="Equation" r:id="rId6" imgW="12063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67744" y="3735447"/>
                        <a:ext cx="2301197" cy="340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215063"/>
              </p:ext>
            </p:extLst>
          </p:nvPr>
        </p:nvGraphicFramePr>
        <p:xfrm>
          <a:off x="4814552" y="4543425"/>
          <a:ext cx="333512" cy="361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8" name="Equation" r:id="rId8" imgW="152280" imgH="164880" progId="Equation.DSMT4">
                  <p:embed/>
                </p:oleObj>
              </mc:Choice>
              <mc:Fallback>
                <p:oleObj name="Equation" r:id="rId8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14552" y="4543425"/>
                        <a:ext cx="333512" cy="361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204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E2A4C-4BE7-40FD-A931-5DF3840C7E3E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sp>
        <p:nvSpPr>
          <p:cNvPr id="16" name="标题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8208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of </a:t>
            </a:r>
            <a:r>
              <a:rPr lang="en-US" altLang="zh-CN" sz="3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Hidden </a:t>
            </a:r>
            <a:r>
              <a:rPr lang="en-US" altLang="zh-CN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MTD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960263"/>
              </p:ext>
            </p:extLst>
          </p:nvPr>
        </p:nvGraphicFramePr>
        <p:xfrm>
          <a:off x="5710555" y="4508210"/>
          <a:ext cx="1924657" cy="7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3" name="Equation" r:id="rId4" imgW="1054080" imgH="482400" progId="Equation.DSMT4">
                  <p:embed/>
                </p:oleObj>
              </mc:Choice>
              <mc:Fallback>
                <p:oleObj name="Equation" r:id="rId4" imgW="10540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10555" y="4508210"/>
                        <a:ext cx="1924657" cy="792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Left Brace 29"/>
          <p:cNvSpPr/>
          <p:nvPr/>
        </p:nvSpPr>
        <p:spPr>
          <a:xfrm rot="5400000">
            <a:off x="4413811" y="652433"/>
            <a:ext cx="509117" cy="4009028"/>
          </a:xfrm>
          <a:prstGeom prst="leftBrac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TextBox 30"/>
          <p:cNvSpPr txBox="1"/>
          <p:nvPr/>
        </p:nvSpPr>
        <p:spPr>
          <a:xfrm>
            <a:off x="5340804" y="2911506"/>
            <a:ext cx="2664160" cy="707886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altLang="zh-C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the </a:t>
            </a:r>
            <a:r>
              <a:rPr lang="en-SG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state after </a:t>
            </a:r>
            <a:r>
              <a:rPr lang="en-SG" altLang="zh-C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MTD x’’</a:t>
            </a:r>
            <a:endParaRPr lang="zh-CN" alt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75723" y="2911506"/>
            <a:ext cx="2376264" cy="707886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Directly calculate H’</a:t>
            </a:r>
            <a:endParaRPr lang="en-US" altLang="zh-CN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40804" y="3885436"/>
            <a:ext cx="2664160" cy="1415772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 the H’ according to</a:t>
            </a:r>
          </a:p>
          <a:p>
            <a:pPr algn="ctr"/>
            <a:endParaRPr lang="en-US" altLang="zh-CN" sz="1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Arrow Connector 36"/>
          <p:cNvCxnSpPr>
            <a:stCxn id="31" idx="2"/>
            <a:endCxn id="35" idx="0"/>
          </p:cNvCxnSpPr>
          <p:nvPr/>
        </p:nvCxnSpPr>
        <p:spPr>
          <a:xfrm>
            <a:off x="6672884" y="3619392"/>
            <a:ext cx="0" cy="266044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1835756" y="3501913"/>
            <a:ext cx="1800140" cy="549260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Difficult!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33206" y="1554552"/>
            <a:ext cx="5270326" cy="707886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SG" sz="2000" dirty="0" smtClean="0">
                <a:latin typeface="Berlin Sans FB Demi" panose="020E0802020502020306" pitchFamily="34" charset="0"/>
              </a:rPr>
              <a:t>Lemma</a:t>
            </a:r>
            <a:r>
              <a:rPr lang="zh-CN" altLang="en-US" sz="2000" dirty="0" smtClean="0">
                <a:latin typeface="Berlin Sans FB Demi" panose="020E0802020502020306" pitchFamily="34" charset="0"/>
              </a:rPr>
              <a:t>：</a:t>
            </a:r>
            <a:r>
              <a:rPr lang="en-SG" sz="2000" dirty="0">
                <a:latin typeface="Berlin Sans FB Demi" panose="020E0802020502020306" pitchFamily="34" charset="0"/>
              </a:rPr>
              <a:t>An MTD </a:t>
            </a:r>
            <a:r>
              <a:rPr lang="en-SG" sz="2000" b="1" dirty="0" smtClean="0">
                <a:latin typeface="Berlin Sans FB Demi" panose="020E0802020502020306" pitchFamily="34" charset="0"/>
              </a:rPr>
              <a:t>H</a:t>
            </a:r>
            <a:r>
              <a:rPr lang="en-SG" sz="2000" dirty="0" smtClean="0">
                <a:latin typeface="Berlin Sans FB Demi" panose="020E0802020502020306" pitchFamily="34" charset="0"/>
              </a:rPr>
              <a:t>’ is </a:t>
            </a:r>
            <a:r>
              <a:rPr lang="en-SG" sz="2000" dirty="0">
                <a:latin typeface="Berlin Sans FB Demi" panose="020E0802020502020306" pitchFamily="34" charset="0"/>
              </a:rPr>
              <a:t>a PFI-MTD </a:t>
            </a:r>
            <a:r>
              <a:rPr lang="en-SG" sz="20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if and only if </a:t>
            </a:r>
            <a:r>
              <a:rPr lang="en-SG" sz="2000" dirty="0">
                <a:latin typeface="Berlin Sans FB Demi" panose="020E0802020502020306" pitchFamily="34" charset="0"/>
              </a:rPr>
              <a:t>there exists </a:t>
            </a:r>
            <a:r>
              <a:rPr lang="en-US" sz="2000" b="1" dirty="0" smtClean="0">
                <a:latin typeface="Berlin Sans FB Demi" panose="020E0802020502020306" pitchFamily="34" charset="0"/>
              </a:rPr>
              <a:t>x’</a:t>
            </a:r>
            <a:r>
              <a:rPr lang="en-US" sz="2000" dirty="0" smtClean="0">
                <a:latin typeface="Berlin Sans FB Demi" panose="020E0802020502020306" pitchFamily="34" charset="0"/>
              </a:rPr>
              <a:t>’</a:t>
            </a:r>
            <a:r>
              <a:rPr lang="en-SG" sz="2000" dirty="0" smtClean="0">
                <a:latin typeface="Berlin Sans FB Demi" panose="020E0802020502020306" pitchFamily="34" charset="0"/>
              </a:rPr>
              <a:t>, </a:t>
            </a:r>
            <a:r>
              <a:rPr lang="en-SG" sz="2000" dirty="0">
                <a:latin typeface="Berlin Sans FB Demi" panose="020E0802020502020306" pitchFamily="34" charset="0"/>
              </a:rPr>
              <a:t>such </a:t>
            </a:r>
            <a:r>
              <a:rPr lang="en-SG" sz="2000" dirty="0" smtClean="0">
                <a:latin typeface="Berlin Sans FB Demi" panose="020E0802020502020306" pitchFamily="34" charset="0"/>
              </a:rPr>
              <a:t>that </a:t>
            </a:r>
            <a:r>
              <a:rPr lang="en-US" sz="2000" b="1" dirty="0" err="1" smtClean="0">
                <a:latin typeface="Berlin Sans FB Demi" panose="020E0802020502020306" pitchFamily="34" charset="0"/>
              </a:rPr>
              <a:t>Hx</a:t>
            </a:r>
            <a:r>
              <a:rPr lang="en-US" sz="2000" dirty="0" smtClean="0">
                <a:latin typeface="Berlin Sans FB Demi" panose="020E0802020502020306" pitchFamily="34" charset="0"/>
              </a:rPr>
              <a:t> = </a:t>
            </a:r>
            <a:r>
              <a:rPr lang="en-US" sz="2000" b="1" dirty="0" err="1" smtClean="0">
                <a:latin typeface="Berlin Sans FB Demi" panose="020E0802020502020306" pitchFamily="34" charset="0"/>
              </a:rPr>
              <a:t>H</a:t>
            </a:r>
            <a:r>
              <a:rPr lang="en-US" sz="2000" dirty="0" err="1" smtClean="0">
                <a:latin typeface="Berlin Sans FB Demi" panose="020E0802020502020306" pitchFamily="34" charset="0"/>
              </a:rPr>
              <a:t>’</a:t>
            </a:r>
            <a:r>
              <a:rPr lang="en-US" sz="2000" b="1" dirty="0" err="1" smtClean="0">
                <a:latin typeface="Berlin Sans FB Demi" panose="020E0802020502020306" pitchFamily="34" charset="0"/>
              </a:rPr>
              <a:t>x</a:t>
            </a:r>
            <a:r>
              <a:rPr lang="en-US" sz="2000" b="1" dirty="0" smtClean="0">
                <a:latin typeface="Berlin Sans FB Demi" panose="020E0802020502020306" pitchFamily="34" charset="0"/>
              </a:rPr>
              <a:t>’</a:t>
            </a:r>
            <a:r>
              <a:rPr lang="en-US" sz="2000" dirty="0" smtClean="0">
                <a:latin typeface="Berlin Sans FB Demi" panose="020E0802020502020306" pitchFamily="34" charset="0"/>
              </a:rPr>
              <a:t>’.</a:t>
            </a:r>
            <a:r>
              <a:rPr lang="en-SG" sz="2000" dirty="0" smtClean="0">
                <a:latin typeface="Berlin Sans FB Demi" panose="020E0802020502020306" pitchFamily="34" charset="0"/>
              </a:rPr>
              <a:t> </a:t>
            </a:r>
            <a:endParaRPr lang="zh-CN" altLang="en-US" sz="2000" b="1" dirty="0">
              <a:solidFill>
                <a:srgbClr val="0070C0"/>
              </a:solidFill>
              <a:latin typeface="Berlin Sans FB Demi" panose="020E0802020502020306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5576" y="4068613"/>
            <a:ext cx="3168352" cy="584775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H’ </a:t>
            </a:r>
            <a:r>
              <a:rPr lang="en-US" altLang="zh-C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Huge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matrix!</a:t>
            </a:r>
            <a:endParaRPr lang="zh-CN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504439"/>
              </p:ext>
            </p:extLst>
          </p:nvPr>
        </p:nvGraphicFramePr>
        <p:xfrm>
          <a:off x="3036888" y="4511675"/>
          <a:ext cx="15875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4" name="Equation" r:id="rId6" imgW="787400" imgH="203200" progId="Equation.3">
                  <p:embed/>
                </p:oleObj>
              </mc:Choice>
              <mc:Fallback>
                <p:oleObj name="Equation" r:id="rId6" imgW="787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36888" y="4511675"/>
                        <a:ext cx="1587500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88572" y="4548366"/>
            <a:ext cx="2829998" cy="400110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118-bus system,</a:t>
            </a:r>
            <a:endParaRPr lang="zh-CN" alt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urved Right Arrow 24"/>
          <p:cNvSpPr/>
          <p:nvPr/>
        </p:nvSpPr>
        <p:spPr>
          <a:xfrm>
            <a:off x="4884064" y="2262438"/>
            <a:ext cx="756546" cy="2552521"/>
          </a:xfrm>
          <a:prstGeom prst="curvedRightArrow">
            <a:avLst>
              <a:gd name="adj1" fmla="val 16165"/>
              <a:gd name="adj2" fmla="val 50000"/>
              <a:gd name="adj3" fmla="val 16306"/>
            </a:avLst>
          </a:prstGeom>
          <a:solidFill>
            <a:schemeClr val="accent2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21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5" grpId="0" animBg="1"/>
      <p:bldP spid="3" grpId="0" animBg="1"/>
      <p:bldP spid="21" grpId="0"/>
      <p:bldP spid="20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0825" y="1268984"/>
            <a:ext cx="8065591" cy="2776047"/>
          </a:xfrm>
        </p:spPr>
        <p:txBody>
          <a:bodyPr>
            <a:normAutofit/>
          </a:bodyPr>
          <a:lstStyle/>
          <a:p>
            <a:r>
              <a:rPr lang="en-SG" altLang="zh-CN" sz="27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If </a:t>
            </a:r>
            <a:r>
              <a:rPr lang="en-SG" altLang="zh-CN" sz="2700" dirty="0">
                <a:solidFill>
                  <a:srgbClr val="FF0000"/>
                </a:solidFill>
                <a:cs typeface="Times New Roman" panose="02020603050405020304" pitchFamily="18" charset="0"/>
              </a:rPr>
              <a:t>and only </a:t>
            </a:r>
            <a:r>
              <a:rPr lang="en-SG" altLang="zh-CN" sz="27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if</a:t>
            </a:r>
          </a:p>
          <a:p>
            <a:pPr lvl="1"/>
            <a:r>
              <a:rPr lang="en-SG" altLang="zh-CN" sz="2400" dirty="0" smtClean="0">
                <a:cs typeface="Times New Roman" panose="02020603050405020304" pitchFamily="18" charset="0"/>
              </a:rPr>
              <a:t>       : immutable </a:t>
            </a:r>
            <a:r>
              <a:rPr lang="en-SG" altLang="zh-CN" sz="2400" dirty="0">
                <a:cs typeface="Times New Roman" panose="02020603050405020304" pitchFamily="18" charset="0"/>
              </a:rPr>
              <a:t>part </a:t>
            </a:r>
            <a:r>
              <a:rPr lang="en-SG" altLang="zh-CN" sz="2400" dirty="0" smtClean="0">
                <a:cs typeface="Times New Roman" panose="02020603050405020304" pitchFamily="18" charset="0"/>
              </a:rPr>
              <a:t>of </a:t>
            </a:r>
            <a:r>
              <a:rPr lang="en-SG" altLang="zh-CN" sz="2400" b="1" dirty="0" smtClean="0">
                <a:cs typeface="Times New Roman" panose="02020603050405020304" pitchFamily="18" charset="0"/>
              </a:rPr>
              <a:t>H</a:t>
            </a:r>
            <a:endParaRPr lang="en-SG" altLang="zh-CN" sz="24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lvl="1"/>
            <a:endParaRPr lang="en-US" altLang="zh-CN" sz="2400" dirty="0" smtClean="0">
              <a:solidFill>
                <a:srgbClr val="FF0000"/>
              </a:solidFill>
            </a:endParaRPr>
          </a:p>
          <a:p>
            <a:pPr lvl="1"/>
            <a:r>
              <a:rPr lang="en-SG" altLang="zh-CN" sz="2400" dirty="0"/>
              <a:t>Only related to D-FACTS </a:t>
            </a:r>
            <a:r>
              <a:rPr lang="en-SG" altLang="zh-CN" sz="2400" dirty="0" smtClean="0"/>
              <a:t>deployment</a:t>
            </a:r>
            <a:endParaRPr lang="en-SG" altLang="zh-CN" sz="2400" dirty="0"/>
          </a:p>
          <a:p>
            <a:pPr lvl="1"/>
            <a:endParaRPr lang="en-US" altLang="zh-CN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E2A4C-4BE7-40FD-A931-5DF3840C7E3E}" type="slidenum">
              <a:rPr lang="zh-CN" altLang="en-US" smtClean="0"/>
              <a:pPr>
                <a:defRPr/>
              </a:pPr>
              <a:t>13</a:t>
            </a:fld>
            <a:endParaRPr lang="zh-CN" altLang="en-US" dirty="0"/>
          </a:p>
        </p:txBody>
      </p:sp>
      <p:sp>
        <p:nvSpPr>
          <p:cNvPr id="16" name="标题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8208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Existence of Hidden MTD</a:t>
            </a:r>
            <a:endParaRPr lang="zh-CN" altLang="en-US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602865"/>
              </p:ext>
            </p:extLst>
          </p:nvPr>
        </p:nvGraphicFramePr>
        <p:xfrm>
          <a:off x="899592" y="1678782"/>
          <a:ext cx="360040" cy="374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1" name="Equation" r:id="rId4" imgW="165100" imgH="190500" progId="Equation.3">
                  <p:embed/>
                </p:oleObj>
              </mc:Choice>
              <mc:Fallback>
                <p:oleObj name="Equation" r:id="rId4" imgW="1651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592" y="1678782"/>
                        <a:ext cx="360040" cy="374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227514"/>
              </p:ext>
            </p:extLst>
          </p:nvPr>
        </p:nvGraphicFramePr>
        <p:xfrm>
          <a:off x="2406938" y="1302105"/>
          <a:ext cx="2313899" cy="39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2" name="Equation" r:id="rId6" imgW="1206500" imgH="228600" progId="Equation.3">
                  <p:embed/>
                </p:oleObj>
              </mc:Choice>
              <mc:Fallback>
                <p:oleObj name="Equation" r:id="rId6" imgW="1206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06938" y="1302105"/>
                        <a:ext cx="2313899" cy="396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9632" y="3420000"/>
            <a:ext cx="2895674" cy="1971198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2256229" y="4270583"/>
            <a:ext cx="360040" cy="288032"/>
          </a:xfrm>
          <a:prstGeom prst="roundRect">
            <a:avLst/>
          </a:prstGeom>
          <a:solidFill>
            <a:schemeClr val="accent1">
              <a:alpha val="7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D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29" name="Smiley Face 28"/>
          <p:cNvSpPr/>
          <p:nvPr/>
        </p:nvSpPr>
        <p:spPr>
          <a:xfrm>
            <a:off x="2448734" y="3777231"/>
            <a:ext cx="467082" cy="478414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rgbClr val="FF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308317"/>
              </p:ext>
            </p:extLst>
          </p:nvPr>
        </p:nvGraphicFramePr>
        <p:xfrm>
          <a:off x="4321299" y="3355172"/>
          <a:ext cx="2410941" cy="1057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3" name="Equation" r:id="rId9" imgW="1460160" imgH="711000" progId="Equation.DSMT4">
                  <p:embed/>
                </p:oleObj>
              </mc:Choice>
              <mc:Fallback>
                <p:oleObj name="Equation" r:id="rId9" imgW="146016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21299" y="3355172"/>
                        <a:ext cx="2410941" cy="1057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117032"/>
              </p:ext>
            </p:extLst>
          </p:nvPr>
        </p:nvGraphicFramePr>
        <p:xfrm>
          <a:off x="6804248" y="3600450"/>
          <a:ext cx="13239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4" name="Equation" r:id="rId11" imgW="787320" imgH="203040" progId="Equation.DSMT4">
                  <p:embed/>
                </p:oleObj>
              </mc:Choice>
              <mc:Fallback>
                <p:oleObj name="Equation" r:id="rId11" imgW="787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04248" y="3600450"/>
                        <a:ext cx="1323975" cy="30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423411"/>
              </p:ext>
            </p:extLst>
          </p:nvPr>
        </p:nvGraphicFramePr>
        <p:xfrm>
          <a:off x="6799263" y="4797425"/>
          <a:ext cx="122078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5" name="Equation" r:id="rId13" imgW="774700" imgH="228600" progId="Equation.3">
                  <p:embed/>
                </p:oleObj>
              </mc:Choice>
              <mc:Fallback>
                <p:oleObj name="Equation" r:id="rId13" imgW="774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799263" y="4797425"/>
                        <a:ext cx="1220787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99179"/>
              </p:ext>
            </p:extLst>
          </p:nvPr>
        </p:nvGraphicFramePr>
        <p:xfrm>
          <a:off x="4271963" y="4605338"/>
          <a:ext cx="24130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6" name="Equation" r:id="rId15" imgW="1460500" imgH="508000" progId="Equation.3">
                  <p:embed/>
                </p:oleObj>
              </mc:Choice>
              <mc:Fallback>
                <p:oleObj name="Equation" r:id="rId15" imgW="14605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271963" y="4605338"/>
                        <a:ext cx="2413000" cy="757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Elbow Connector 4"/>
          <p:cNvCxnSpPr/>
          <p:nvPr/>
        </p:nvCxnSpPr>
        <p:spPr>
          <a:xfrm flipV="1">
            <a:off x="2195736" y="3573016"/>
            <a:ext cx="2736304" cy="767778"/>
          </a:xfrm>
          <a:prstGeom prst="bentConnector3">
            <a:avLst>
              <a:gd name="adj1" fmla="val -282"/>
            </a:avLst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flipV="1">
            <a:off x="3059832" y="3910013"/>
            <a:ext cx="1872208" cy="135019"/>
          </a:xfrm>
          <a:prstGeom prst="bentConnector3">
            <a:avLst>
              <a:gd name="adj1" fmla="val 163"/>
            </a:avLst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flipV="1">
            <a:off x="3059832" y="4239798"/>
            <a:ext cx="1872208" cy="135019"/>
          </a:xfrm>
          <a:prstGeom prst="bentConnector3">
            <a:avLst>
              <a:gd name="adj1" fmla="val 163"/>
            </a:avLst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0825" y="1268984"/>
            <a:ext cx="8065591" cy="2776047"/>
          </a:xfrm>
        </p:spPr>
        <p:txBody>
          <a:bodyPr>
            <a:normAutofit/>
          </a:bodyPr>
          <a:lstStyle/>
          <a:p>
            <a:r>
              <a:rPr lang="en-SG" altLang="zh-CN" sz="2700" dirty="0">
                <a:solidFill>
                  <a:srgbClr val="FF0000"/>
                </a:solidFill>
                <a:cs typeface="Times New Roman" panose="02020603050405020304" pitchFamily="18" charset="0"/>
              </a:rPr>
              <a:t>If and only if</a:t>
            </a:r>
          </a:p>
          <a:p>
            <a:pPr lvl="1"/>
            <a:r>
              <a:rPr lang="en-SG" altLang="zh-CN" sz="2400" dirty="0">
                <a:cs typeface="Times New Roman" panose="02020603050405020304" pitchFamily="18" charset="0"/>
              </a:rPr>
              <a:t>       : immutable part of </a:t>
            </a:r>
            <a:r>
              <a:rPr lang="en-SG" altLang="zh-CN" sz="2400" b="1" dirty="0">
                <a:cs typeface="Times New Roman" panose="02020603050405020304" pitchFamily="18" charset="0"/>
              </a:rPr>
              <a:t>H</a:t>
            </a:r>
            <a:endParaRPr lang="en-SG" altLang="zh-CN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lvl="1"/>
            <a:endParaRPr lang="en-US" altLang="zh-CN" sz="2400" dirty="0">
              <a:solidFill>
                <a:srgbClr val="FF0000"/>
              </a:solidFill>
            </a:endParaRPr>
          </a:p>
          <a:p>
            <a:pPr lvl="1"/>
            <a:r>
              <a:rPr lang="en-SG" altLang="zh-CN" sz="2400" dirty="0"/>
              <a:t>Only related to D-FACTS deployment</a:t>
            </a:r>
          </a:p>
          <a:p>
            <a:pPr lvl="1"/>
            <a:endParaRPr lang="en-US" altLang="zh-CN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E2A4C-4BE7-40FD-A931-5DF3840C7E3E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  <p:sp>
        <p:nvSpPr>
          <p:cNvPr id="16" name="标题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8208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Existence of Hidden MTD</a:t>
            </a:r>
            <a:endParaRPr lang="zh-CN" altLang="en-US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000" y="3420000"/>
            <a:ext cx="2895674" cy="197119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267744" y="4221088"/>
            <a:ext cx="360040" cy="288032"/>
          </a:xfrm>
          <a:prstGeom prst="roundRect">
            <a:avLst/>
          </a:prstGeom>
          <a:solidFill>
            <a:schemeClr val="accent1">
              <a:alpha val="7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D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764123" y="4221088"/>
            <a:ext cx="360040" cy="288032"/>
          </a:xfrm>
          <a:prstGeom prst="roundRect">
            <a:avLst/>
          </a:prstGeom>
          <a:solidFill>
            <a:schemeClr val="accent1">
              <a:alpha val="7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D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28" name="Smiley Face 27"/>
          <p:cNvSpPr/>
          <p:nvPr/>
        </p:nvSpPr>
        <p:spPr>
          <a:xfrm>
            <a:off x="2472307" y="3703309"/>
            <a:ext cx="467082" cy="478414"/>
          </a:xfrm>
          <a:prstGeom prst="smileyFac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251256"/>
              </p:ext>
            </p:extLst>
          </p:nvPr>
        </p:nvGraphicFramePr>
        <p:xfrm>
          <a:off x="4321299" y="3355172"/>
          <a:ext cx="2410941" cy="1057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04" name="Equation" r:id="rId5" imgW="1460160" imgH="711000" progId="Equation.DSMT4">
                  <p:embed/>
                </p:oleObj>
              </mc:Choice>
              <mc:Fallback>
                <p:oleObj name="Equation" r:id="rId5" imgW="146016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21299" y="3355172"/>
                        <a:ext cx="2410941" cy="1057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777377"/>
              </p:ext>
            </p:extLst>
          </p:nvPr>
        </p:nvGraphicFramePr>
        <p:xfrm>
          <a:off x="6804248" y="3600450"/>
          <a:ext cx="13239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05" name="Equation" r:id="rId7" imgW="787320" imgH="203040" progId="Equation.DSMT4">
                  <p:embed/>
                </p:oleObj>
              </mc:Choice>
              <mc:Fallback>
                <p:oleObj name="Equation" r:id="rId7" imgW="787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04248" y="3600450"/>
                        <a:ext cx="1323975" cy="30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145229"/>
              </p:ext>
            </p:extLst>
          </p:nvPr>
        </p:nvGraphicFramePr>
        <p:xfrm>
          <a:off x="4240213" y="4710113"/>
          <a:ext cx="199390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06" name="Equation" r:id="rId9" imgW="1206500" imgH="368300" progId="Equation.3">
                  <p:embed/>
                </p:oleObj>
              </mc:Choice>
              <mc:Fallback>
                <p:oleObj name="Equation" r:id="rId9" imgW="12065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40213" y="4710113"/>
                        <a:ext cx="1993900" cy="54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934920"/>
              </p:ext>
            </p:extLst>
          </p:nvPr>
        </p:nvGraphicFramePr>
        <p:xfrm>
          <a:off x="6819900" y="4797425"/>
          <a:ext cx="11811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07" name="Equation" r:id="rId11" imgW="749300" imgH="228600" progId="Equation.3">
                  <p:embed/>
                </p:oleObj>
              </mc:Choice>
              <mc:Fallback>
                <p:oleObj name="Equation" r:id="rId11" imgW="749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19900" y="4797425"/>
                        <a:ext cx="1181100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/>
          <p:nvPr/>
        </p:nvCxnSpPr>
        <p:spPr>
          <a:xfrm flipV="1">
            <a:off x="2195736" y="3573016"/>
            <a:ext cx="2736304" cy="767778"/>
          </a:xfrm>
          <a:prstGeom prst="bentConnector3">
            <a:avLst>
              <a:gd name="adj1" fmla="val -282"/>
            </a:avLst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flipV="1">
            <a:off x="3059832" y="3910013"/>
            <a:ext cx="1872208" cy="135019"/>
          </a:xfrm>
          <a:prstGeom prst="bentConnector3">
            <a:avLst>
              <a:gd name="adj1" fmla="val 163"/>
            </a:avLst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flipV="1">
            <a:off x="3059832" y="4239798"/>
            <a:ext cx="1872208" cy="135019"/>
          </a:xfrm>
          <a:prstGeom prst="bentConnector3">
            <a:avLst>
              <a:gd name="adj1" fmla="val 163"/>
            </a:avLst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06260"/>
              </p:ext>
            </p:extLst>
          </p:nvPr>
        </p:nvGraphicFramePr>
        <p:xfrm>
          <a:off x="899592" y="1678782"/>
          <a:ext cx="360040" cy="374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08" name="Equation" r:id="rId13" imgW="165100" imgH="190500" progId="Equation.3">
                  <p:embed/>
                </p:oleObj>
              </mc:Choice>
              <mc:Fallback>
                <p:oleObj name="Equation" r:id="rId13" imgW="1651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99592" y="1678782"/>
                        <a:ext cx="360040" cy="374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327401"/>
              </p:ext>
            </p:extLst>
          </p:nvPr>
        </p:nvGraphicFramePr>
        <p:xfrm>
          <a:off x="2406938" y="1302105"/>
          <a:ext cx="2313899" cy="39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09" name="Equation" r:id="rId15" imgW="1206500" imgH="228600" progId="Equation.3">
                  <p:embed/>
                </p:oleObj>
              </mc:Choice>
              <mc:Fallback>
                <p:oleObj name="Equation" r:id="rId15" imgW="1206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406938" y="1302105"/>
                        <a:ext cx="2313899" cy="396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9576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8208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Hidden MTD Construction Algorithm</a:t>
            </a:r>
            <a:endParaRPr lang="zh-CN" altLang="en-US" sz="3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437" y="1340768"/>
            <a:ext cx="6707766" cy="49308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32040" y="3233719"/>
            <a:ext cx="2736304" cy="461665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Existence condition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59"/>
          <p:cNvSpPr txBox="1"/>
          <p:nvPr/>
        </p:nvSpPr>
        <p:spPr>
          <a:xfrm>
            <a:off x="5652120" y="3695383"/>
            <a:ext cx="2590155" cy="461665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 new H’</a:t>
            </a:r>
            <a:endParaRPr lang="zh-CN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1423797" y="3317627"/>
            <a:ext cx="3292219" cy="933078"/>
          </a:xfrm>
          <a:prstGeom prst="wedgeRectCallout">
            <a:avLst>
              <a:gd name="adj1" fmla="val 58795"/>
              <a:gd name="adj2" fmla="val -33382"/>
            </a:avLst>
          </a:prstGeom>
          <a:noFill/>
          <a:ln w="38100" cap="rnd">
            <a:solidFill>
              <a:srgbClr val="FF0000">
                <a:alpha val="6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Rectangular Callout 12"/>
          <p:cNvSpPr/>
          <p:nvPr/>
        </p:nvSpPr>
        <p:spPr>
          <a:xfrm>
            <a:off x="1462201" y="4250704"/>
            <a:ext cx="6278151" cy="2020937"/>
          </a:xfrm>
          <a:prstGeom prst="wedgeRectCallout">
            <a:avLst>
              <a:gd name="adj1" fmla="val 36651"/>
              <a:gd name="adj2" fmla="val -58313"/>
            </a:avLst>
          </a:prstGeom>
          <a:noFill/>
          <a:ln w="38100">
            <a:solidFill>
              <a:srgbClr val="7030A0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09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6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E2A4C-4BE7-40FD-A931-5DF3840C7E3E}" type="slidenum">
              <a:rPr lang="zh-CN" altLang="en-US" smtClean="0"/>
              <a:pPr>
                <a:defRPr/>
              </a:pPr>
              <a:t>16</a:t>
            </a:fld>
            <a:endParaRPr lang="zh-CN" altLang="en-US" dirty="0"/>
          </a:p>
        </p:txBody>
      </p:sp>
      <p:sp>
        <p:nvSpPr>
          <p:cNvPr id="16" name="标题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8208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占位符 1"/>
          <p:cNvSpPr>
            <a:spLocks noGrp="1"/>
          </p:cNvSpPr>
          <p:nvPr/>
        </p:nvSpPr>
        <p:spPr>
          <a:xfrm>
            <a:off x="652736" y="1153456"/>
            <a:ext cx="7427168" cy="3787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accent3"/>
                </a:solidFill>
              </a:rPr>
              <a:t>  </a:t>
            </a:r>
            <a:r>
              <a:rPr lang="en-US" altLang="zh-CN" sz="3200" dirty="0" smtClean="0">
                <a:solidFill>
                  <a:schemeClr val="accent3"/>
                </a:solidFill>
              </a:rPr>
              <a:t>Motivation and background</a:t>
            </a:r>
            <a:endParaRPr lang="en-US" altLang="zh-CN" sz="2400" dirty="0" smtClean="0">
              <a:solidFill>
                <a:schemeClr val="accent3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accent3"/>
                </a:solidFill>
              </a:rPr>
              <a:t>  Problem statement</a:t>
            </a:r>
            <a:endParaRPr lang="en-US" altLang="zh-CN" sz="2400" dirty="0" smtClean="0">
              <a:solidFill>
                <a:schemeClr val="accent3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accent3"/>
                </a:solidFill>
              </a:rPr>
              <a:t> </a:t>
            </a:r>
            <a:r>
              <a:rPr lang="en-US" altLang="zh-CN" sz="3200" dirty="0" smtClean="0">
                <a:solidFill>
                  <a:schemeClr val="accent3"/>
                </a:solidFill>
              </a:rPr>
              <a:t> Construction and properties of hidden MTD</a:t>
            </a:r>
            <a:endParaRPr lang="en-US" altLang="zh-CN" sz="2400" dirty="0" smtClean="0">
              <a:solidFill>
                <a:schemeClr val="accent3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/>
              <a:t>  </a:t>
            </a:r>
            <a:r>
              <a:rPr lang="en-US" altLang="zh-CN" sz="3200" b="1" dirty="0" smtClean="0">
                <a:solidFill>
                  <a:srgbClr val="FF6600"/>
                </a:solidFill>
              </a:rPr>
              <a:t>Simulations</a:t>
            </a:r>
          </a:p>
          <a:p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3159619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1"/>
          <a:stretch/>
        </p:blipFill>
        <p:spPr>
          <a:xfrm>
            <a:off x="4067945" y="1124744"/>
            <a:ext cx="5040560" cy="3932098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467544" y="1186733"/>
            <a:ext cx="8229600" cy="404246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zh-CN" sz="2500" dirty="0" err="1" smtClean="0"/>
              <a:t>Matlab</a:t>
            </a:r>
            <a:r>
              <a:rPr lang="en-US" altLang="zh-CN" sz="2500" dirty="0" smtClean="0"/>
              <a:t> &amp; </a:t>
            </a:r>
            <a:r>
              <a:rPr lang="en-US" altLang="zh-CN" sz="2500" dirty="0" err="1" smtClean="0"/>
              <a:t>Matpower</a:t>
            </a:r>
            <a:r>
              <a:rPr lang="en-US" altLang="zh-CN" sz="2500" dirty="0" smtClean="0"/>
              <a:t> Toolbox</a:t>
            </a:r>
          </a:p>
          <a:p>
            <a:pPr>
              <a:lnSpc>
                <a:spcPct val="110000"/>
              </a:lnSpc>
            </a:pPr>
            <a:endParaRPr lang="en-US" altLang="zh-CN" sz="2500" dirty="0" smtClean="0"/>
          </a:p>
          <a:p>
            <a:pPr>
              <a:lnSpc>
                <a:spcPct val="110000"/>
              </a:lnSpc>
            </a:pPr>
            <a:r>
              <a:rPr lang="en-US" altLang="zh-CN" sz="2500" dirty="0" smtClean="0"/>
              <a:t>IEEE 14-bus system</a:t>
            </a:r>
            <a:endParaRPr lang="en-US" altLang="zh-CN" sz="2500" dirty="0"/>
          </a:p>
          <a:p>
            <a:pPr lvl="1">
              <a:lnSpc>
                <a:spcPct val="110000"/>
              </a:lnSpc>
            </a:pPr>
            <a:endParaRPr lang="en-US" altLang="zh-CN" sz="2800" i="1" dirty="0" smtClean="0"/>
          </a:p>
          <a:p>
            <a:pPr>
              <a:lnSpc>
                <a:spcPct val="110000"/>
              </a:lnSpc>
            </a:pPr>
            <a:r>
              <a:rPr lang="en-US" altLang="zh-CN" sz="2400" dirty="0" smtClean="0"/>
              <a:t>All lines are D-FACTS equipped</a:t>
            </a:r>
          </a:p>
          <a:p>
            <a:pPr>
              <a:lnSpc>
                <a:spcPct val="110000"/>
              </a:lnSpc>
            </a:pPr>
            <a:endParaRPr lang="en-US" altLang="zh-CN" sz="2400" dirty="0" smtClean="0"/>
          </a:p>
          <a:p>
            <a:pPr>
              <a:lnSpc>
                <a:spcPct val="110000"/>
              </a:lnSpc>
            </a:pPr>
            <a:r>
              <a:rPr lang="en-SG" altLang="zh-CN" sz="2400" dirty="0" smtClean="0"/>
              <a:t>Measurement noise and threshold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Noiseless: threshold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Noisy: </a:t>
            </a:r>
            <a:endParaRPr lang="en-SG" altLang="zh-CN" dirty="0"/>
          </a:p>
          <a:p>
            <a:pPr>
              <a:lnSpc>
                <a:spcPct val="110000"/>
              </a:lnSpc>
            </a:pPr>
            <a:endParaRPr lang="en-US" altLang="zh-CN" sz="2400" dirty="0"/>
          </a:p>
          <a:p>
            <a:pPr>
              <a:lnSpc>
                <a:spcPct val="110000"/>
              </a:lnSpc>
            </a:pPr>
            <a:endParaRPr lang="en-US" altLang="zh-CN" sz="2000" i="1" dirty="0" smtClean="0"/>
          </a:p>
          <a:p>
            <a:pPr marL="0" indent="0">
              <a:lnSpc>
                <a:spcPct val="110000"/>
              </a:lnSpc>
              <a:buNone/>
            </a:pPr>
            <a:endParaRPr lang="en-US" altLang="zh-CN" sz="1800" i="1" dirty="0" smtClean="0"/>
          </a:p>
          <a:p>
            <a:pPr marL="515700" indent="-342900">
              <a:lnSpc>
                <a:spcPct val="110000"/>
              </a:lnSpc>
              <a:buFont typeface="Calibri" panose="020F0502020204030204" pitchFamily="34" charset="0"/>
              <a:buChar char="•"/>
            </a:pPr>
            <a:endParaRPr lang="en-US" altLang="zh-CN" sz="1800" i="1" dirty="0" smtClean="0"/>
          </a:p>
          <a:p>
            <a:pPr marL="172800" indent="0">
              <a:lnSpc>
                <a:spcPct val="110000"/>
              </a:lnSpc>
              <a:buNone/>
            </a:pPr>
            <a:endParaRPr lang="en-US" altLang="zh-CN" sz="1800" i="1" dirty="0" smtClean="0"/>
          </a:p>
          <a:p>
            <a:pPr marL="0" indent="0">
              <a:buNone/>
            </a:pP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82043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Setting</a:t>
            </a:r>
            <a:endParaRPr lang="zh-CN" altLang="en-US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91647" y="4653136"/>
            <a:ext cx="2279855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Figure: 14-bus system</a:t>
            </a:r>
            <a:endParaRPr lang="en-SG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127470"/>
              </p:ext>
            </p:extLst>
          </p:nvPr>
        </p:nvGraphicFramePr>
        <p:xfrm>
          <a:off x="3042372" y="4442155"/>
          <a:ext cx="7143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7" name="Equation" r:id="rId4" imgW="355320" imgH="203040" progId="Equation.DSMT4">
                  <p:embed/>
                </p:oleObj>
              </mc:Choice>
              <mc:Fallback>
                <p:oleObj name="Equation" r:id="rId4" imgW="355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/>
                      <a:stretch>
                        <a:fillRect/>
                      </a:stretch>
                    </p:blipFill>
                    <p:spPr>
                      <a:xfrm>
                        <a:off x="3042372" y="4442155"/>
                        <a:ext cx="714375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057974"/>
              </p:ext>
            </p:extLst>
          </p:nvPr>
        </p:nvGraphicFramePr>
        <p:xfrm>
          <a:off x="1772237" y="4777933"/>
          <a:ext cx="12985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8" name="Equation" r:id="rId5" imgW="799920" imgH="228600" progId="Equation.DSMT4">
                  <p:embed/>
                </p:oleObj>
              </mc:Choice>
              <mc:Fallback>
                <p:oleObj name="Equation" r:id="rId5" imgW="799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/>
                      <a:stretch>
                        <a:fillRect/>
                      </a:stretch>
                    </p:blipFill>
                    <p:spPr>
                      <a:xfrm>
                        <a:off x="1772237" y="4777933"/>
                        <a:ext cx="1298575" cy="36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759995"/>
              </p:ext>
            </p:extLst>
          </p:nvPr>
        </p:nvGraphicFramePr>
        <p:xfrm>
          <a:off x="1702194" y="5157192"/>
          <a:ext cx="1963117" cy="572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9" name="Equation" r:id="rId6" imgW="1041120" imgH="304560" progId="Equation.DSMT4">
                  <p:embed/>
                </p:oleObj>
              </mc:Choice>
              <mc:Fallback>
                <p:oleObj name="Equation" r:id="rId6" imgW="10411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/>
                      <a:stretch>
                        <a:fillRect/>
                      </a:stretch>
                    </p:blipFill>
                    <p:spPr>
                      <a:xfrm>
                        <a:off x="1702194" y="5157192"/>
                        <a:ext cx="1963117" cy="572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584188" y="5291189"/>
            <a:ext cx="2499980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with false alarm rate 5%.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44624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467544" y="1186733"/>
            <a:ext cx="8229600" cy="47811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dirty="0" smtClean="0"/>
              <a:t>Magnitude of MTD: </a:t>
            </a:r>
            <a:r>
              <a:rPr lang="en-US" altLang="zh-CN" sz="2800" i="1" dirty="0" smtClean="0"/>
              <a:t>q</a:t>
            </a:r>
          </a:p>
          <a:p>
            <a:pPr lvl="1">
              <a:lnSpc>
                <a:spcPct val="110000"/>
              </a:lnSpc>
            </a:pPr>
            <a:r>
              <a:rPr lang="en-US" altLang="zh-CN" sz="2000" i="1" dirty="0"/>
              <a:t>A</a:t>
            </a:r>
            <a:r>
              <a:rPr lang="en-US" altLang="zh-CN" sz="2000" i="1" dirty="0" smtClean="0"/>
              <a:t>djusting capability of line </a:t>
            </a:r>
            <a:r>
              <a:rPr lang="en-US" altLang="zh-CN" sz="2000" i="1" dirty="0" err="1" smtClean="0"/>
              <a:t>susceptance</a:t>
            </a:r>
            <a:endParaRPr lang="en-US" altLang="zh-CN" sz="2000" i="1" dirty="0" smtClean="0"/>
          </a:p>
          <a:p>
            <a:pPr lvl="1">
              <a:lnSpc>
                <a:spcPct val="110000"/>
              </a:lnSpc>
            </a:pPr>
            <a:endParaRPr lang="en-US" altLang="zh-CN" sz="2000" i="1" dirty="0"/>
          </a:p>
          <a:p>
            <a:pPr lvl="1">
              <a:lnSpc>
                <a:spcPct val="110000"/>
              </a:lnSpc>
            </a:pPr>
            <a:endParaRPr lang="en-US" altLang="zh-CN" sz="2000" i="1" dirty="0" smtClean="0"/>
          </a:p>
          <a:p>
            <a:pPr lvl="1">
              <a:lnSpc>
                <a:spcPct val="110000"/>
              </a:lnSpc>
            </a:pPr>
            <a:r>
              <a:rPr lang="en-US" altLang="zh-CN" sz="2000" i="1" dirty="0"/>
              <a:t>General setting: 20%; </a:t>
            </a:r>
            <a:r>
              <a:rPr lang="en-US" altLang="zh-CN" sz="2000" i="1" dirty="0" smtClean="0"/>
              <a:t>Low </a:t>
            </a:r>
            <a:r>
              <a:rPr lang="en-US" altLang="zh-CN" sz="2000" i="1" dirty="0"/>
              <a:t>load </a:t>
            </a:r>
            <a:r>
              <a:rPr lang="en-US" altLang="zh-CN" sz="2000" i="1" dirty="0" smtClean="0"/>
              <a:t>condition: much larger (e.g., 90%)</a:t>
            </a:r>
          </a:p>
          <a:p>
            <a:pPr marL="0" indent="0">
              <a:buNone/>
            </a:pPr>
            <a:endParaRPr lang="en-US" altLang="zh-CN" sz="2800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82043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MTD </a:t>
            </a:r>
            <a:r>
              <a:rPr lang="en-US" altLang="zh-CN" sz="36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Stealthiness</a:t>
            </a:r>
            <a:endParaRPr lang="zh-CN" altLang="en-US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18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422469"/>
              </p:ext>
            </p:extLst>
          </p:nvPr>
        </p:nvGraphicFramePr>
        <p:xfrm>
          <a:off x="5245100" y="1677988"/>
          <a:ext cx="18605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6" name="Equation" r:id="rId4" imgW="914400" imgH="279400" progId="Equation.3">
                  <p:embed/>
                </p:oleObj>
              </mc:Choice>
              <mc:Fallback>
                <p:oleObj name="Equation" r:id="rId4" imgW="9144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45100" y="1677988"/>
                        <a:ext cx="1860550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371" y="3473694"/>
            <a:ext cx="6007898" cy="3123658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261942"/>
              </p:ext>
            </p:extLst>
          </p:nvPr>
        </p:nvGraphicFramePr>
        <p:xfrm>
          <a:off x="2187575" y="2276475"/>
          <a:ext cx="44704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7" name="Equation" r:id="rId7" imgW="2197100" imgH="279400" progId="Equation.3">
                  <p:embed/>
                </p:oleObj>
              </mc:Choice>
              <mc:Fallback>
                <p:oleObj name="Equation" r:id="rId7" imgW="2197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87575" y="2276475"/>
                        <a:ext cx="4470400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4075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467544" y="1186733"/>
            <a:ext cx="8229600" cy="47811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dirty="0" smtClean="0"/>
              <a:t>Attacker is able to corrupt measurements of all sensors</a:t>
            </a:r>
          </a:p>
          <a:p>
            <a:pPr>
              <a:lnSpc>
                <a:spcPct val="110000"/>
              </a:lnSpc>
            </a:pPr>
            <a:r>
              <a:rPr lang="en-US" altLang="zh-CN" sz="2400" dirty="0" smtClean="0"/>
              <a:t>FDI attack with small magnitude</a:t>
            </a:r>
          </a:p>
          <a:p>
            <a:pPr>
              <a:lnSpc>
                <a:spcPct val="110000"/>
              </a:lnSpc>
              <a:buFontTx/>
              <a:buChar char="-"/>
            </a:pPr>
            <a:endParaRPr lang="en-US" altLang="zh-CN" sz="1800" i="1" dirty="0"/>
          </a:p>
          <a:p>
            <a:pPr marL="515700" indent="-342900">
              <a:lnSpc>
                <a:spcPct val="110000"/>
              </a:lnSpc>
              <a:buFont typeface="Calibri" panose="020F0502020204030204" pitchFamily="34" charset="0"/>
              <a:buChar char="•"/>
            </a:pPr>
            <a:endParaRPr lang="en-US" altLang="zh-CN" sz="1800" i="1" dirty="0" smtClean="0"/>
          </a:p>
          <a:p>
            <a:pPr marL="172800" indent="0">
              <a:lnSpc>
                <a:spcPct val="110000"/>
              </a:lnSpc>
              <a:buNone/>
            </a:pPr>
            <a:endParaRPr lang="en-US" altLang="zh-CN" sz="1800" i="1" dirty="0" smtClean="0"/>
          </a:p>
          <a:p>
            <a:pPr marL="0" indent="0">
              <a:buNone/>
            </a:pP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82043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 </a:t>
            </a:r>
            <a:r>
              <a:rPr lang="en-US" altLang="zh-CN" sz="3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 Probability</a:t>
            </a:r>
            <a:endParaRPr lang="zh-CN" altLang="en-US" sz="3600" b="1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95" y="2708920"/>
            <a:ext cx="6007898" cy="312365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2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x-none" sz="3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x-none" altLang="x-none" b="1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5010423"/>
            <a:ext cx="8062664" cy="16589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x-none" sz="2000" b="1" dirty="0" smtClean="0">
                <a:solidFill>
                  <a:srgbClr val="FF0000"/>
                </a:solidFill>
                <a:cs typeface="+mn-cs"/>
              </a:rPr>
              <a:t>59%</a:t>
            </a:r>
            <a:r>
              <a:rPr lang="en-US" altLang="x-none" sz="2000" dirty="0" smtClean="0">
                <a:cs typeface="+mn-cs"/>
              </a:rPr>
              <a:t> attacks on critical infrastructures target grid </a:t>
            </a:r>
            <a:r>
              <a:rPr lang="en-US" altLang="x-none" sz="2000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[US DHS’13]</a:t>
            </a:r>
          </a:p>
          <a:p>
            <a:pPr lvl="1" eaLnBrk="1" hangingPunct="1">
              <a:defRPr/>
            </a:pPr>
            <a:r>
              <a:rPr lang="en-US" altLang="x-none" sz="1800" dirty="0" smtClean="0"/>
              <a:t>Night Dragon: grid </a:t>
            </a:r>
            <a:r>
              <a:rPr lang="en-US" altLang="x-none" sz="1800" b="1" dirty="0" smtClean="0">
                <a:solidFill>
                  <a:srgbClr val="FF0000"/>
                </a:solidFill>
              </a:rPr>
              <a:t>data exfiltration</a:t>
            </a:r>
            <a:r>
              <a:rPr lang="en-US" altLang="x-none" sz="1800" dirty="0" smtClean="0"/>
              <a:t> </a:t>
            </a:r>
            <a:r>
              <a:rPr lang="en-US" altLang="x-none" sz="1800" dirty="0" smtClean="0">
                <a:solidFill>
                  <a:schemeClr val="bg1">
                    <a:lumMod val="65000"/>
                  </a:schemeClr>
                </a:solidFill>
              </a:rPr>
              <a:t>[McAfee’11]</a:t>
            </a:r>
          </a:p>
          <a:p>
            <a:pPr lvl="1" eaLnBrk="1" hangingPunct="1">
              <a:defRPr/>
            </a:pPr>
            <a:r>
              <a:rPr lang="en-US" altLang="x-none" sz="1800" dirty="0" smtClean="0"/>
              <a:t>Dragonfly: </a:t>
            </a:r>
            <a:r>
              <a:rPr lang="en-US" altLang="x-none" sz="1800" b="1" dirty="0" smtClean="0">
                <a:solidFill>
                  <a:srgbClr val="FF0000"/>
                </a:solidFill>
              </a:rPr>
              <a:t>Trojan horses</a:t>
            </a:r>
            <a:r>
              <a:rPr lang="en-US" altLang="x-none" sz="1800" dirty="0" smtClean="0"/>
              <a:t> in grid control systems </a:t>
            </a:r>
            <a:r>
              <a:rPr lang="en-US" altLang="x-none" sz="1800" dirty="0" smtClean="0">
                <a:solidFill>
                  <a:schemeClr val="bg1">
                    <a:lumMod val="65000"/>
                  </a:schemeClr>
                </a:solidFill>
              </a:rPr>
              <a:t>[Symantec’14]</a:t>
            </a:r>
          </a:p>
          <a:p>
            <a:pPr lvl="1">
              <a:defRPr/>
            </a:pPr>
            <a:r>
              <a:rPr lang="en-US" altLang="x-none" dirty="0" err="1" smtClean="0"/>
              <a:t>BlackEnergy</a:t>
            </a:r>
            <a:r>
              <a:rPr lang="en-US" altLang="x-none" dirty="0"/>
              <a:t> </a:t>
            </a:r>
            <a:r>
              <a:rPr lang="en-US" altLang="x-none" dirty="0" smtClean="0"/>
              <a:t>Trojan shut </a:t>
            </a:r>
            <a:r>
              <a:rPr lang="en-US" altLang="x-none" dirty="0"/>
              <a:t>down </a:t>
            </a:r>
            <a:r>
              <a:rPr lang="en-SG" b="1" dirty="0" smtClean="0">
                <a:solidFill>
                  <a:srgbClr val="FF0000"/>
                </a:solidFill>
              </a:rPr>
              <a:t>1.4 million</a:t>
            </a:r>
            <a:r>
              <a:rPr lang="en-SG" dirty="0" smtClean="0">
                <a:solidFill>
                  <a:srgbClr val="FF0000"/>
                </a:solidFill>
              </a:rPr>
              <a:t> </a:t>
            </a:r>
            <a:r>
              <a:rPr lang="en-SG" dirty="0" smtClean="0"/>
              <a:t>people’s</a:t>
            </a:r>
            <a:r>
              <a:rPr lang="en-SG" dirty="0" smtClean="0">
                <a:solidFill>
                  <a:srgbClr val="FF0000"/>
                </a:solidFill>
              </a:rPr>
              <a:t> </a:t>
            </a:r>
            <a:r>
              <a:rPr lang="en-SG" dirty="0" smtClean="0"/>
              <a:t>power supply in </a:t>
            </a:r>
            <a:r>
              <a:rPr lang="en-US" altLang="x-none" dirty="0"/>
              <a:t>Ukraine </a:t>
            </a:r>
            <a:r>
              <a:rPr lang="en-US" altLang="x-none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altLang="x-none" dirty="0" smtClean="0">
                <a:solidFill>
                  <a:schemeClr val="bg1">
                    <a:lumMod val="65000"/>
                  </a:schemeClr>
                </a:solidFill>
              </a:rPr>
              <a:t>WeLiveSecurity’15</a:t>
            </a:r>
            <a:r>
              <a:rPr lang="en-US" altLang="x-none" sz="1800" dirty="0" smtClean="0">
                <a:solidFill>
                  <a:schemeClr val="bg1">
                    <a:lumMod val="65000"/>
                  </a:schemeClr>
                </a:solidFill>
              </a:rPr>
              <a:t>]</a:t>
            </a:r>
            <a:endParaRPr lang="x-none" altLang="x-none" sz="18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"/>
          <a:stretch>
            <a:fillRect/>
          </a:stretch>
        </p:blipFill>
        <p:spPr bwMode="auto">
          <a:xfrm>
            <a:off x="210174" y="2074639"/>
            <a:ext cx="4473575" cy="273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44339"/>
            <a:ext cx="5094288" cy="249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7"/>
          <a:stretch>
            <a:fillRect/>
          </a:stretch>
        </p:blipFill>
        <p:spPr bwMode="auto">
          <a:xfrm>
            <a:off x="4355976" y="2854429"/>
            <a:ext cx="4606280" cy="1965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49" y="251381"/>
            <a:ext cx="4203258" cy="22178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7557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467544" y="1186733"/>
            <a:ext cx="8229600" cy="47811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dirty="0" smtClean="0"/>
              <a:t>MTD under a more adversary setting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 smtClean="0"/>
              <a:t>Attacker can detect the activation of arbitrary MTD</a:t>
            </a:r>
          </a:p>
          <a:p>
            <a:pPr>
              <a:lnSpc>
                <a:spcPct val="110000"/>
              </a:lnSpc>
            </a:pPr>
            <a:r>
              <a:rPr lang="en-US" altLang="zh-CN" sz="2800" dirty="0" smtClean="0"/>
              <a:t>Hidden MTD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 smtClean="0"/>
              <a:t>Equivalence to power flow invariant MTD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 smtClean="0"/>
              <a:t>Construction algorithm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 smtClean="0"/>
              <a:t>Existence condition</a:t>
            </a:r>
          </a:p>
          <a:p>
            <a:pPr lvl="1">
              <a:lnSpc>
                <a:spcPct val="110000"/>
              </a:lnSpc>
            </a:pPr>
            <a:endParaRPr lang="en-US" altLang="zh-CN" sz="2000" dirty="0"/>
          </a:p>
          <a:p>
            <a:pPr>
              <a:lnSpc>
                <a:spcPct val="110000"/>
              </a:lnSpc>
            </a:pPr>
            <a:r>
              <a:rPr lang="en-US" altLang="zh-CN" sz="2800" dirty="0" smtClean="0"/>
              <a:t>Ongoing work</a:t>
            </a:r>
            <a:endParaRPr lang="en-US" altLang="zh-CN" sz="2400" dirty="0" smtClean="0"/>
          </a:p>
          <a:p>
            <a:pPr lvl="1">
              <a:lnSpc>
                <a:spcPct val="110000"/>
              </a:lnSpc>
            </a:pPr>
            <a:r>
              <a:rPr lang="en-US" altLang="zh-CN" sz="2000" dirty="0" smtClean="0"/>
              <a:t>Hidden MTD under ac power flow model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 smtClean="0"/>
              <a:t>Hidden MTD’s completeness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82043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zh-CN" altLang="en-US" sz="3600" b="1" dirty="0">
              <a:solidFill>
                <a:srgbClr val="FF6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4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0825" y="1268983"/>
            <a:ext cx="8713788" cy="3283117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DC State estimation</a:t>
            </a:r>
            <a:endParaRPr lang="en-US" altLang="zh-CN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zh-CN" sz="2500" dirty="0" smtClean="0"/>
              <a:t>Input:  </a:t>
            </a:r>
            <a:r>
              <a:rPr lang="en-US" altLang="zh-CN" sz="2400" dirty="0" smtClean="0"/>
              <a:t>line flow </a:t>
            </a:r>
            <a:r>
              <a:rPr lang="en-US" altLang="zh-CN" sz="2400" b="1" dirty="0" smtClean="0"/>
              <a:t>z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zh-CN" sz="2500" dirty="0" smtClean="0"/>
              <a:t>Output: </a:t>
            </a:r>
            <a:r>
              <a:rPr lang="en-US" altLang="zh-CN" sz="2400" dirty="0" smtClean="0"/>
              <a:t>voltage phase estimation   </a:t>
            </a:r>
          </a:p>
          <a:p>
            <a:endParaRPr lang="en-US" altLang="zh-CN" sz="2700" dirty="0"/>
          </a:p>
          <a:p>
            <a:endParaRPr lang="en-US" altLang="zh-CN" sz="2700" dirty="0" smtClean="0"/>
          </a:p>
          <a:p>
            <a:r>
              <a:rPr lang="en-US" altLang="zh-CN" sz="2700" dirty="0" smtClean="0"/>
              <a:t>Bad data detection (BDD) </a:t>
            </a:r>
            <a:endParaRPr lang="en-US" altLang="zh-CN" sz="2700" dirty="0"/>
          </a:p>
          <a:p>
            <a:pPr lvl="1"/>
            <a:endParaRPr lang="en-US" altLang="zh-CN" sz="2400" dirty="0" smtClean="0"/>
          </a:p>
          <a:p>
            <a:pPr lvl="1"/>
            <a:endParaRPr lang="en-US" altLang="zh-CN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E2A4C-4BE7-40FD-A931-5DF3840C7E3E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16" name="标题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8208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Estimation</a:t>
            </a:r>
            <a:endParaRPr lang="zh-CN" altLang="en-US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717336"/>
              </p:ext>
            </p:extLst>
          </p:nvPr>
        </p:nvGraphicFramePr>
        <p:xfrm>
          <a:off x="3059832" y="2636912"/>
          <a:ext cx="2143115" cy="459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4" name="Equation" r:id="rId4" imgW="1066680" imgH="228600" progId="Equation.DSMT4">
                  <p:embed/>
                </p:oleObj>
              </mc:Choice>
              <mc:Fallback>
                <p:oleObj name="Equation" r:id="rId4" imgW="1066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59832" y="2636912"/>
                        <a:ext cx="2143115" cy="459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130940"/>
              </p:ext>
            </p:extLst>
          </p:nvPr>
        </p:nvGraphicFramePr>
        <p:xfrm>
          <a:off x="3131840" y="4076700"/>
          <a:ext cx="15795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5" name="Equation" r:id="rId6" imgW="787320" imgH="253800" progId="Equation.DSMT4">
                  <p:embed/>
                </p:oleObj>
              </mc:Choice>
              <mc:Fallback>
                <p:oleObj name="Equation" r:id="rId6" imgW="787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31840" y="4076700"/>
                        <a:ext cx="1579562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292080" y="4149080"/>
            <a:ext cx="2047164" cy="400110"/>
          </a:xfrm>
          <a:prstGeom prst="rect">
            <a:avLst/>
          </a:prstGeom>
          <a:noFill/>
          <a:ln w="381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 data exists!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460336"/>
              </p:ext>
            </p:extLst>
          </p:nvPr>
        </p:nvGraphicFramePr>
        <p:xfrm>
          <a:off x="5108500" y="2132856"/>
          <a:ext cx="2555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6" name="Equation" r:id="rId8" imgW="126720" imgH="164880" progId="Equation.DSMT4">
                  <p:embed/>
                </p:oleObj>
              </mc:Choice>
              <mc:Fallback>
                <p:oleObj name="Equation" r:id="rId8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08500" y="2132856"/>
                        <a:ext cx="255588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726599"/>
              </p:ext>
            </p:extLst>
          </p:nvPr>
        </p:nvGraphicFramePr>
        <p:xfrm>
          <a:off x="4726707" y="4215561"/>
          <a:ext cx="50958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7" name="Equation" r:id="rId10" imgW="253800" imgH="164880" progId="Equation.DSMT4">
                  <p:embed/>
                </p:oleObj>
              </mc:Choice>
              <mc:Fallback>
                <p:oleObj name="Equation" r:id="rId10" imgW="25380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26707" y="4215561"/>
                        <a:ext cx="509587" cy="33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ular Callout 9"/>
          <p:cNvSpPr/>
          <p:nvPr/>
        </p:nvSpPr>
        <p:spPr>
          <a:xfrm>
            <a:off x="2446546" y="5027012"/>
            <a:ext cx="1333365" cy="504056"/>
          </a:xfrm>
          <a:prstGeom prst="wedgeRectCallout">
            <a:avLst>
              <a:gd name="adj1" fmla="val 51670"/>
              <a:gd name="adj2" fmla="val -154878"/>
            </a:avLst>
          </a:prstGeom>
          <a:solidFill>
            <a:schemeClr val="accent2">
              <a:alpha val="29000"/>
            </a:schemeClr>
          </a:solidFill>
          <a:ln w="31750" cap="sq">
            <a:solidFill>
              <a:schemeClr val="accent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data</a:t>
            </a:r>
            <a:endParaRPr lang="en-SG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4366320" y="5027012"/>
            <a:ext cx="1357808" cy="504056"/>
          </a:xfrm>
          <a:prstGeom prst="wedgeRectCallout">
            <a:avLst>
              <a:gd name="adj1" fmla="val -55083"/>
              <a:gd name="adj2" fmla="val -154878"/>
            </a:avLst>
          </a:prstGeom>
          <a:solidFill>
            <a:schemeClr val="accent2">
              <a:alpha val="29000"/>
            </a:schemeClr>
          </a:solidFill>
          <a:ln w="31750" cap="sq">
            <a:solidFill>
              <a:schemeClr val="accent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data</a:t>
            </a:r>
            <a:endParaRPr lang="en-SG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481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0825" y="1268983"/>
            <a:ext cx="8713788" cy="3629263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False </a:t>
            </a:r>
            <a:r>
              <a:rPr lang="en-US" altLang="zh-CN" sz="2800" dirty="0"/>
              <a:t>data </a:t>
            </a:r>
            <a:r>
              <a:rPr lang="en-US" altLang="zh-CN" sz="2800" dirty="0" smtClean="0"/>
              <a:t>injection</a:t>
            </a:r>
          </a:p>
          <a:p>
            <a:pPr lvl="1"/>
            <a:r>
              <a:rPr lang="en-US" altLang="zh-CN" sz="2500" dirty="0" smtClean="0"/>
              <a:t>Corrupt measurements</a:t>
            </a:r>
          </a:p>
          <a:p>
            <a:pPr lvl="1"/>
            <a:endParaRPr lang="en-US" altLang="zh-CN" sz="2500" dirty="0" smtClean="0"/>
          </a:p>
          <a:p>
            <a:pPr lvl="1"/>
            <a:r>
              <a:rPr lang="en-US" altLang="zh-CN" sz="2500" dirty="0" smtClean="0"/>
              <a:t>Bypass BDD</a:t>
            </a:r>
            <a:r>
              <a:rPr lang="en-US" altLang="zh-CN" sz="2400" dirty="0" smtClean="0"/>
              <a:t>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</a:rPr>
              <a:t>[Liu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</a:rPr>
              <a:t>CCS’09]</a:t>
            </a:r>
          </a:p>
          <a:p>
            <a:pPr lvl="1"/>
            <a:endParaRPr lang="en-US" altLang="zh-CN" sz="2500" dirty="0" smtClean="0"/>
          </a:p>
          <a:p>
            <a:r>
              <a:rPr lang="en-US" altLang="zh-CN" sz="2800" dirty="0" smtClean="0"/>
              <a:t>Moving target defense (MTD)</a:t>
            </a:r>
          </a:p>
          <a:p>
            <a:pPr lvl="1"/>
            <a:r>
              <a:rPr lang="en-US" altLang="zh-CN" sz="2400" dirty="0"/>
              <a:t>Lines are equipped with </a:t>
            </a:r>
            <a:r>
              <a:rPr lang="en-SG" sz="2400" dirty="0"/>
              <a:t>distributed flexible ac transmission system (</a:t>
            </a:r>
            <a:r>
              <a:rPr lang="en-US" altLang="zh-CN" sz="2400" dirty="0"/>
              <a:t>D-FACTS) devices</a:t>
            </a:r>
          </a:p>
          <a:p>
            <a:pPr lvl="1"/>
            <a:r>
              <a:rPr lang="en-US" altLang="zh-CN" sz="2400" dirty="0" smtClean="0"/>
              <a:t>Actively perturbs line </a:t>
            </a:r>
            <a:r>
              <a:rPr lang="en-US" altLang="zh-CN" sz="2400" dirty="0" err="1" smtClean="0"/>
              <a:t>susceptances</a:t>
            </a: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</a:rPr>
              <a:t>[Rahman MTD’14]</a:t>
            </a:r>
          </a:p>
          <a:p>
            <a:pPr lvl="1"/>
            <a:endParaRPr lang="en-US" altLang="zh-CN" sz="2400" dirty="0" smtClean="0"/>
          </a:p>
          <a:p>
            <a:pPr lvl="1"/>
            <a:endParaRPr lang="en-US" altLang="zh-CN" sz="2400" dirty="0" smtClean="0"/>
          </a:p>
          <a:p>
            <a:pPr lvl="1"/>
            <a:endParaRPr lang="en-US" altLang="zh-CN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E2A4C-4BE7-40FD-A931-5DF3840C7E3E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sp>
        <p:nvSpPr>
          <p:cNvPr id="16" name="标题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8208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</a:t>
            </a:r>
            <a:r>
              <a:rPr lang="en-US" altLang="zh-CN" sz="3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Defense</a:t>
            </a:r>
            <a:endParaRPr lang="zh-CN" altLang="en-US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051239"/>
              </p:ext>
            </p:extLst>
          </p:nvPr>
        </p:nvGraphicFramePr>
        <p:xfrm>
          <a:off x="2449513" y="4868863"/>
          <a:ext cx="383063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4" name="Equation" r:id="rId4" imgW="1904760" imgH="241200" progId="Equation.DSMT4">
                  <p:embed/>
                </p:oleObj>
              </mc:Choice>
              <mc:Fallback>
                <p:oleObj name="Equation" r:id="rId4" imgW="1904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9513" y="4868863"/>
                        <a:ext cx="3830637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30817"/>
              </p:ext>
            </p:extLst>
          </p:nvPr>
        </p:nvGraphicFramePr>
        <p:xfrm>
          <a:off x="3308290" y="2905020"/>
          <a:ext cx="9207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5" name="Equation" r:id="rId6" imgW="457200" imgH="177480" progId="Equation.DSMT4">
                  <p:embed/>
                </p:oleObj>
              </mc:Choice>
              <mc:Fallback>
                <p:oleObj name="Equation" r:id="rId6" imgW="457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08290" y="2905020"/>
                        <a:ext cx="920750" cy="35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987824" y="5445224"/>
            <a:ext cx="1728192" cy="707886"/>
          </a:xfrm>
          <a:prstGeom prst="rect">
            <a:avLst/>
          </a:prstGeom>
          <a:noFill/>
          <a:ln w="381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DETECTED!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661761"/>
              </p:ext>
            </p:extLst>
          </p:nvPr>
        </p:nvGraphicFramePr>
        <p:xfrm>
          <a:off x="3145518" y="2132856"/>
          <a:ext cx="1246294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6" name="Equation" r:id="rId8" imgW="571320" imgH="164880" progId="Equation.DSMT4">
                  <p:embed/>
                </p:oleObj>
              </mc:Choice>
              <mc:Fallback>
                <p:oleObj name="Equation" r:id="rId8" imgW="5713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45518" y="2132856"/>
                        <a:ext cx="1246294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632449"/>
              </p:ext>
            </p:extLst>
          </p:nvPr>
        </p:nvGraphicFramePr>
        <p:xfrm>
          <a:off x="3392338" y="5459139"/>
          <a:ext cx="91916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7" name="Equation" r:id="rId10" imgW="919014" imgH="356550" progId="Equation.DSMT4">
                  <p:embed/>
                </p:oleObj>
              </mc:Choice>
              <mc:Fallback>
                <p:oleObj name="Equation" r:id="rId10" imgW="919014" imgH="3565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92338" y="5459139"/>
                        <a:ext cx="919163" cy="35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4713582" y="2060848"/>
            <a:ext cx="1226570" cy="504056"/>
          </a:xfrm>
          <a:prstGeom prst="wedgeRectCallout">
            <a:avLst>
              <a:gd name="adj1" fmla="val -74392"/>
              <a:gd name="adj2" fmla="val 6967"/>
            </a:avLst>
          </a:prstGeom>
          <a:solidFill>
            <a:schemeClr val="accent2">
              <a:alpha val="29000"/>
            </a:schemeClr>
          </a:solidFill>
          <a:ln w="31750" cap="sq">
            <a:solidFill>
              <a:schemeClr val="accent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 vector</a:t>
            </a:r>
            <a:endParaRPr lang="en-SG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88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E2A4C-4BE7-40FD-A931-5DF3840C7E3E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sp>
        <p:nvSpPr>
          <p:cNvPr id="16" name="标题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8208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占位符 1"/>
          <p:cNvSpPr>
            <a:spLocks noGrp="1"/>
          </p:cNvSpPr>
          <p:nvPr/>
        </p:nvSpPr>
        <p:spPr>
          <a:xfrm>
            <a:off x="652736" y="1153456"/>
            <a:ext cx="7427168" cy="3787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accent3"/>
                </a:solidFill>
              </a:rPr>
              <a:t>  </a:t>
            </a:r>
            <a:r>
              <a:rPr lang="en-US" altLang="zh-CN" sz="3200" dirty="0" smtClean="0">
                <a:solidFill>
                  <a:schemeClr val="accent3"/>
                </a:solidFill>
              </a:rPr>
              <a:t>Motivation and background</a:t>
            </a:r>
            <a:endParaRPr lang="en-US" altLang="zh-CN" sz="2400" dirty="0" smtClean="0">
              <a:solidFill>
                <a:schemeClr val="accent3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/>
              <a:t>  </a:t>
            </a:r>
            <a:r>
              <a:rPr lang="en-US" altLang="zh-CN" sz="3200" b="1" dirty="0" smtClean="0">
                <a:solidFill>
                  <a:srgbClr val="FF6600"/>
                </a:solidFill>
              </a:rPr>
              <a:t>Problem statement</a:t>
            </a:r>
            <a:endParaRPr lang="en-US" altLang="zh-CN" sz="2400" b="1" dirty="0" smtClean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accent3"/>
                </a:solidFill>
              </a:rPr>
              <a:t> </a:t>
            </a:r>
            <a:r>
              <a:rPr lang="en-US" altLang="zh-CN" sz="3200" dirty="0" smtClean="0">
                <a:solidFill>
                  <a:schemeClr val="accent3"/>
                </a:solidFill>
              </a:rPr>
              <a:t> Construction and properties of hidden MTD</a:t>
            </a:r>
            <a:endParaRPr lang="en-US" altLang="zh-CN" sz="2400" dirty="0" smtClean="0">
              <a:solidFill>
                <a:schemeClr val="accent3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accent3"/>
                </a:solidFill>
              </a:rPr>
              <a:t>  Simulations</a:t>
            </a:r>
          </a:p>
          <a:p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2190598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9"/>
          <p:cNvSpPr/>
          <p:nvPr/>
        </p:nvSpPr>
        <p:spPr>
          <a:xfrm>
            <a:off x="2843807" y="2132856"/>
            <a:ext cx="3384377" cy="64807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6000"/>
            </a:schemeClr>
          </a:solidFill>
          <a:ln w="2540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0825" y="1268983"/>
            <a:ext cx="8713788" cy="5256361"/>
          </a:xfrm>
        </p:spPr>
        <p:txBody>
          <a:bodyPr>
            <a:normAutofit/>
          </a:bodyPr>
          <a:lstStyle/>
          <a:p>
            <a:r>
              <a:rPr lang="en-SG" sz="2800" dirty="0" smtClean="0"/>
              <a:t>Detect the activation of MTD using </a:t>
            </a:r>
            <a:r>
              <a:rPr lang="en-SG" sz="2800" u="sng" dirty="0" smtClean="0"/>
              <a:t>BDD</a:t>
            </a:r>
          </a:p>
          <a:p>
            <a:endParaRPr lang="en-SG" sz="2800" b="1" u="sng" dirty="0"/>
          </a:p>
          <a:p>
            <a:endParaRPr lang="en-SG" sz="2800" b="1" u="sng" dirty="0" smtClean="0"/>
          </a:p>
          <a:p>
            <a:endParaRPr lang="en-SG" sz="2800" b="1" u="sng" dirty="0"/>
          </a:p>
          <a:p>
            <a:endParaRPr lang="en-SG" sz="2800" b="1" u="sng" dirty="0" smtClean="0"/>
          </a:p>
          <a:p>
            <a:endParaRPr lang="en-SG" sz="2800" b="1" u="sng" dirty="0"/>
          </a:p>
          <a:p>
            <a:endParaRPr lang="en-SG" sz="2800" b="1" u="sng" dirty="0" smtClean="0"/>
          </a:p>
          <a:p>
            <a:endParaRPr lang="en-SG" sz="2800" b="1" u="sng" dirty="0"/>
          </a:p>
          <a:p>
            <a:pPr lvl="1"/>
            <a:r>
              <a:rPr lang="en-SG" sz="2400" dirty="0" smtClean="0"/>
              <a:t>MTD activation detection drives the attacker to obtain new </a:t>
            </a:r>
            <a:r>
              <a:rPr lang="en-SG" sz="2400" i="1" dirty="0" smtClean="0"/>
              <a:t>H</a:t>
            </a:r>
            <a:r>
              <a:rPr lang="en-SG" sz="2400" dirty="0" smtClean="0"/>
              <a:t/>
            </a:r>
            <a:br>
              <a:rPr lang="en-SG" sz="2400" dirty="0" smtClean="0"/>
            </a:br>
            <a:r>
              <a:rPr lang="en-SG" sz="2400" i="1" dirty="0" smtClean="0">
                <a:solidFill>
                  <a:srgbClr val="0000CC"/>
                </a:solidFill>
              </a:rPr>
              <a:t>Risk is not substantially reduced</a:t>
            </a:r>
            <a:endParaRPr lang="en-US" i="1" dirty="0">
              <a:solidFill>
                <a:srgbClr val="0000CC"/>
              </a:solidFill>
            </a:endParaRPr>
          </a:p>
          <a:p>
            <a:pPr lvl="1"/>
            <a:endParaRPr lang="en-US" sz="2400" dirty="0" smtClean="0"/>
          </a:p>
          <a:p>
            <a:pPr lvl="1"/>
            <a:endParaRPr lang="en-US" altLang="zh-CN" sz="2400" dirty="0" smtClean="0"/>
          </a:p>
          <a:p>
            <a:pPr lvl="1"/>
            <a:endParaRPr lang="en-US" altLang="zh-CN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E2A4C-4BE7-40FD-A931-5DF3840C7E3E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sp>
        <p:nvSpPr>
          <p:cNvPr id="16" name="标题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8208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Intelligent Attacker</a:t>
            </a:r>
            <a:endParaRPr lang="zh-CN" altLang="en-US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287140"/>
              </p:ext>
            </p:extLst>
          </p:nvPr>
        </p:nvGraphicFramePr>
        <p:xfrm>
          <a:off x="3063875" y="2216150"/>
          <a:ext cx="308768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0" name="Equation" r:id="rId4" imgW="1536480" imgH="291960" progId="Equation.DSMT4">
                  <p:embed/>
                </p:oleObj>
              </mc:Choice>
              <mc:Fallback>
                <p:oleObj name="Equation" r:id="rId4" imgW="15364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63875" y="2216150"/>
                        <a:ext cx="3087688" cy="58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090256"/>
              </p:ext>
            </p:extLst>
          </p:nvPr>
        </p:nvGraphicFramePr>
        <p:xfrm>
          <a:off x="1995066" y="3813617"/>
          <a:ext cx="9207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1" name="Equation" r:id="rId6" imgW="457200" imgH="177480" progId="Equation.DSMT4">
                  <p:embed/>
                </p:oleObj>
              </mc:Choice>
              <mc:Fallback>
                <p:oleObj name="Equation" r:id="rId6" imgW="457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95066" y="3813617"/>
                        <a:ext cx="920750" cy="35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205005" y="2833489"/>
            <a:ext cx="768752" cy="400110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OK!</a:t>
            </a:r>
            <a:endParaRPr lang="zh-CN" alt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eft Brace 7"/>
          <p:cNvSpPr/>
          <p:nvPr/>
        </p:nvSpPr>
        <p:spPr>
          <a:xfrm rot="5400000">
            <a:off x="4276290" y="1197769"/>
            <a:ext cx="519410" cy="4032174"/>
          </a:xfrm>
          <a:prstGeom prst="leftBrac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TextBox 19"/>
          <p:cNvSpPr txBox="1"/>
          <p:nvPr/>
        </p:nvSpPr>
        <p:spPr>
          <a:xfrm>
            <a:off x="1331640" y="3464179"/>
            <a:ext cx="2376264" cy="1015663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Launch the attack</a:t>
            </a:r>
          </a:p>
          <a:p>
            <a:endParaRPr lang="en-US" altLang="zh-CN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95713" y="2790336"/>
            <a:ext cx="2901008" cy="400110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MTD has been activated</a:t>
            </a:r>
            <a:endParaRPr lang="zh-CN" alt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64088" y="3464179"/>
            <a:ext cx="2376264" cy="1015663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Cancel the original attack plan</a:t>
            </a:r>
            <a:endParaRPr lang="en-US" altLang="zh-CN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737786"/>
              </p:ext>
            </p:extLst>
          </p:nvPr>
        </p:nvGraphicFramePr>
        <p:xfrm>
          <a:off x="5214541" y="2878336"/>
          <a:ext cx="5095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2" name="Equation" r:id="rId8" imgW="253800" imgH="164880" progId="Equation.DSMT4">
                  <p:embed/>
                </p:oleObj>
              </mc:Choice>
              <mc:Fallback>
                <p:oleObj name="Equation" r:id="rId8" imgW="25380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14541" y="2878336"/>
                        <a:ext cx="509587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642416"/>
              </p:ext>
            </p:extLst>
          </p:nvPr>
        </p:nvGraphicFramePr>
        <p:xfrm>
          <a:off x="3131840" y="2852936"/>
          <a:ext cx="5095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3" name="Equation" r:id="rId10" imgW="253800" imgH="190440" progId="Equation.DSMT4">
                  <p:embed/>
                </p:oleObj>
              </mc:Choice>
              <mc:Fallback>
                <p:oleObj name="Equation" r:id="rId10" imgW="2538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31840" y="2852936"/>
                        <a:ext cx="509588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2739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0825" y="1268983"/>
            <a:ext cx="8713788" cy="1583953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Arbitrary MTD is </a:t>
            </a:r>
            <a:r>
              <a:rPr lang="en-US" altLang="zh-CN" sz="2800" dirty="0" smtClean="0">
                <a:solidFill>
                  <a:srgbClr val="FF0000"/>
                </a:solidFill>
              </a:rPr>
              <a:t>not stealthy </a:t>
            </a:r>
            <a:r>
              <a:rPr lang="en-US" altLang="zh-CN" sz="2800" dirty="0" smtClean="0"/>
              <a:t>to attacker</a:t>
            </a:r>
            <a:endParaRPr lang="en-US" altLang="zh-CN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altLang="zh-CN" sz="2500" dirty="0" smtClean="0"/>
              <a:t>Existing method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</a:rPr>
              <a:t>[Rahman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</a:rPr>
              <a:t>MTD’14]</a:t>
            </a:r>
            <a:endParaRPr lang="en-US" altLang="zh-CN" sz="2500" dirty="0" smtClean="0"/>
          </a:p>
          <a:p>
            <a:pPr lvl="1"/>
            <a:endParaRPr lang="en-US" altLang="zh-CN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E2A4C-4BE7-40FD-A931-5DF3840C7E3E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sp>
        <p:nvSpPr>
          <p:cNvPr id="16" name="标题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8208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zh-CN" altLang="en-US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586" y="1704730"/>
            <a:ext cx="2895674" cy="1971198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397459"/>
              </p:ext>
            </p:extLst>
          </p:nvPr>
        </p:nvGraphicFramePr>
        <p:xfrm>
          <a:off x="2474019" y="2493714"/>
          <a:ext cx="4413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5" imgW="190440" imgH="241200" progId="Equation.DSMT4">
                  <p:embed/>
                </p:oleObj>
              </mc:Choice>
              <mc:Fallback>
                <p:oleObj name="Equation" r:id="rId5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74019" y="2493714"/>
                        <a:ext cx="441325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215050"/>
              </p:ext>
            </p:extLst>
          </p:nvPr>
        </p:nvGraphicFramePr>
        <p:xfrm>
          <a:off x="4418707" y="2493714"/>
          <a:ext cx="4413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7" imgW="190440" imgH="241200" progId="Equation.DSMT4">
                  <p:embed/>
                </p:oleObj>
              </mc:Choice>
              <mc:Fallback>
                <p:oleObj name="Equation" r:id="rId7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18707" y="2493714"/>
                        <a:ext cx="441325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2974677" y="2745333"/>
            <a:ext cx="129614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74677" y="2345223"/>
            <a:ext cx="1420220" cy="400110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arbitrary</a:t>
            </a:r>
            <a:endParaRPr lang="zh-CN" alt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595172"/>
              </p:ext>
            </p:extLst>
          </p:nvPr>
        </p:nvGraphicFramePr>
        <p:xfrm>
          <a:off x="1433387" y="4406434"/>
          <a:ext cx="5544615" cy="1112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80119"/>
                <a:gridCol w="628560"/>
                <a:gridCol w="648072"/>
                <a:gridCol w="576064"/>
                <a:gridCol w="720080"/>
                <a:gridCol w="648072"/>
                <a:gridCol w="576064"/>
                <a:gridCol w="6675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</a:t>
                      </a:r>
                      <a:endParaRPr lang="en-SG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Original</a:t>
                      </a:r>
                      <a:endParaRPr lang="en-SG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 smtClean="0"/>
                        <a:t>-107.3</a:t>
                      </a:r>
                      <a:endParaRPr lang="en-SG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 smtClean="0"/>
                        <a:t>-24.7</a:t>
                      </a:r>
                      <a:endParaRPr lang="en-SG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 smtClean="0"/>
                        <a:t>62.7</a:t>
                      </a:r>
                      <a:endParaRPr lang="en-SG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 smtClean="0"/>
                        <a:t>0</a:t>
                      </a:r>
                      <a:endParaRPr lang="en-SG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MTD</a:t>
                      </a:r>
                      <a:endParaRPr lang="en-SG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-1.98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 smtClean="0"/>
                        <a:t>-110.2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-21.8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59.8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</a:t>
                      </a:r>
                      <a:endParaRPr lang="en-SG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6877183" y="2546313"/>
            <a:ext cx="360040" cy="288032"/>
          </a:xfrm>
          <a:prstGeom prst="roundRect">
            <a:avLst/>
          </a:prstGeom>
          <a:solidFill>
            <a:schemeClr val="accent1">
              <a:alpha val="7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D</a:t>
            </a:r>
            <a:endParaRPr lang="en-SG" dirty="0">
              <a:solidFill>
                <a:srgbClr val="C00000"/>
              </a:solidFill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987382"/>
              </p:ext>
            </p:extLst>
          </p:nvPr>
        </p:nvGraphicFramePr>
        <p:xfrm>
          <a:off x="5886207" y="4435112"/>
          <a:ext cx="280195" cy="315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9" imgW="203040" imgH="228600" progId="Equation.DSMT4">
                  <p:embed/>
                </p:oleObj>
              </mc:Choice>
              <mc:Fallback>
                <p:oleObj name="Equation" r:id="rId9" imgW="20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86207" y="4435112"/>
                        <a:ext cx="280195" cy="315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948407"/>
              </p:ext>
            </p:extLst>
          </p:nvPr>
        </p:nvGraphicFramePr>
        <p:xfrm>
          <a:off x="5302306" y="4435112"/>
          <a:ext cx="262807" cy="315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11" imgW="190440" imgH="228600" progId="Equation.DSMT4">
                  <p:embed/>
                </p:oleObj>
              </mc:Choice>
              <mc:Fallback>
                <p:oleObj name="Equation" r:id="rId11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02306" y="4435112"/>
                        <a:ext cx="262807" cy="315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027"/>
              </p:ext>
            </p:extLst>
          </p:nvPr>
        </p:nvGraphicFramePr>
        <p:xfrm>
          <a:off x="4590063" y="4435112"/>
          <a:ext cx="280195" cy="315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13" imgW="203040" imgH="228600" progId="Equation.DSMT4">
                  <p:embed/>
                </p:oleObj>
              </mc:Choice>
              <mc:Fallback>
                <p:oleObj name="Equation" r:id="rId13" imgW="20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90063" y="4435112"/>
                        <a:ext cx="280195" cy="315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282333"/>
              </p:ext>
            </p:extLst>
          </p:nvPr>
        </p:nvGraphicFramePr>
        <p:xfrm>
          <a:off x="3881658" y="4435112"/>
          <a:ext cx="402905" cy="315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15" imgW="291960" imgH="228600" progId="Equation.DSMT4">
                  <p:embed/>
                </p:oleObj>
              </mc:Choice>
              <mc:Fallback>
                <p:oleObj name="Equation" r:id="rId15" imgW="291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81658" y="4435112"/>
                        <a:ext cx="402905" cy="315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784738"/>
              </p:ext>
            </p:extLst>
          </p:nvPr>
        </p:nvGraphicFramePr>
        <p:xfrm>
          <a:off x="3305594" y="4435112"/>
          <a:ext cx="402905" cy="315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17" imgW="291960" imgH="228600" progId="Equation.DSMT4">
                  <p:embed/>
                </p:oleObj>
              </mc:Choice>
              <mc:Fallback>
                <p:oleObj name="Equation" r:id="rId17" imgW="291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305594" y="4435112"/>
                        <a:ext cx="402905" cy="315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280475"/>
              </p:ext>
            </p:extLst>
          </p:nvPr>
        </p:nvGraphicFramePr>
        <p:xfrm>
          <a:off x="2657522" y="4435112"/>
          <a:ext cx="402905" cy="315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19" imgW="291960" imgH="228600" progId="Equation.DSMT4">
                  <p:embed/>
                </p:oleObj>
              </mc:Choice>
              <mc:Fallback>
                <p:oleObj name="Equation" r:id="rId19" imgW="291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657522" y="4435112"/>
                        <a:ext cx="402905" cy="315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537463"/>
              </p:ext>
            </p:extLst>
          </p:nvPr>
        </p:nvGraphicFramePr>
        <p:xfrm>
          <a:off x="6550025" y="4505534"/>
          <a:ext cx="158750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21" imgW="114120" imgH="126720" progId="Equation.DSMT4">
                  <p:embed/>
                </p:oleObj>
              </mc:Choice>
              <mc:Fallback>
                <p:oleObj name="Equation" r:id="rId21" imgW="1141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550025" y="4505534"/>
                        <a:ext cx="158750" cy="17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2738441" y="4022247"/>
            <a:ext cx="312970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Table: </a:t>
            </a:r>
            <a:r>
              <a:rPr lang="en-SG" altLang="zh-CN" dirty="0" smtClean="0"/>
              <a:t>Arbitrary MTD approach.</a:t>
            </a:r>
            <a:endParaRPr lang="en-SG" dirty="0"/>
          </a:p>
        </p:txBody>
      </p:sp>
      <p:sp>
        <p:nvSpPr>
          <p:cNvPr id="32" name="TextBox 31"/>
          <p:cNvSpPr txBox="1"/>
          <p:nvPr/>
        </p:nvSpPr>
        <p:spPr>
          <a:xfrm>
            <a:off x="5886207" y="5621178"/>
            <a:ext cx="1552486" cy="400110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stealthy!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438962" y="5207067"/>
            <a:ext cx="396688" cy="280314"/>
          </a:xfrm>
          <a:prstGeom prst="ellipse">
            <a:avLst/>
          </a:prstGeom>
          <a:noFill/>
          <a:ln w="41275" cmpd="dbl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SG"/>
          </a:p>
        </p:txBody>
      </p:sp>
      <p:sp>
        <p:nvSpPr>
          <p:cNvPr id="35" name="Oval 34"/>
          <p:cNvSpPr/>
          <p:nvPr/>
        </p:nvSpPr>
        <p:spPr>
          <a:xfrm>
            <a:off x="4457722" y="4812717"/>
            <a:ext cx="576064" cy="696417"/>
          </a:xfrm>
          <a:prstGeom prst="ellipse">
            <a:avLst/>
          </a:prstGeom>
          <a:noFill/>
          <a:ln w="41275" cmpd="dbl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SG"/>
          </a:p>
        </p:txBody>
      </p:sp>
      <p:sp>
        <p:nvSpPr>
          <p:cNvPr id="36" name="Oval 35"/>
          <p:cNvSpPr/>
          <p:nvPr/>
        </p:nvSpPr>
        <p:spPr>
          <a:xfrm>
            <a:off x="5145677" y="4822537"/>
            <a:ext cx="576064" cy="696417"/>
          </a:xfrm>
          <a:prstGeom prst="ellipse">
            <a:avLst/>
          </a:prstGeom>
          <a:noFill/>
          <a:ln w="41275" cmpd="dbl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SG"/>
          </a:p>
        </p:txBody>
      </p:sp>
      <p:sp>
        <p:nvSpPr>
          <p:cNvPr id="37" name="Oval 36"/>
          <p:cNvSpPr/>
          <p:nvPr/>
        </p:nvSpPr>
        <p:spPr>
          <a:xfrm>
            <a:off x="5738374" y="4822537"/>
            <a:ext cx="576064" cy="696417"/>
          </a:xfrm>
          <a:prstGeom prst="ellipse">
            <a:avLst/>
          </a:prstGeom>
          <a:noFill/>
          <a:ln w="41275" cmpd="dbl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SG"/>
          </a:p>
        </p:txBody>
      </p:sp>
      <p:sp>
        <p:nvSpPr>
          <p:cNvPr id="39" name="Rectangle 38"/>
          <p:cNvSpPr/>
          <p:nvPr/>
        </p:nvSpPr>
        <p:spPr>
          <a:xfrm>
            <a:off x="6300192" y="3638016"/>
            <a:ext cx="216283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Figure: 3-bus system.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118748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0824" y="1268983"/>
            <a:ext cx="8065591" cy="508736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New MTD strategies</a:t>
            </a:r>
            <a:endParaRPr lang="en-US" sz="2400" dirty="0" smtClean="0"/>
          </a:p>
          <a:p>
            <a:pPr lvl="1"/>
            <a:r>
              <a:rPr lang="en-US" altLang="zh-CN" sz="2400" dirty="0" smtClean="0"/>
              <a:t>Hidden MTD:</a:t>
            </a:r>
          </a:p>
          <a:p>
            <a:pPr marL="342900" lvl="1" indent="0">
              <a:buNone/>
            </a:pPr>
            <a:r>
              <a:rPr lang="en-US" altLang="zh-CN" sz="2400" dirty="0">
                <a:solidFill>
                  <a:srgbClr val="0000CC"/>
                </a:solidFill>
              </a:rPr>
              <a:t>	</a:t>
            </a:r>
            <a:r>
              <a:rPr lang="en-US" altLang="zh-CN" sz="2400" i="1" dirty="0" smtClean="0">
                <a:solidFill>
                  <a:srgbClr val="0000CC"/>
                </a:solidFill>
              </a:rPr>
              <a:t>Stealthy to attacker</a:t>
            </a:r>
          </a:p>
          <a:p>
            <a:pPr lvl="1"/>
            <a:r>
              <a:rPr lang="en-US" altLang="zh-CN" sz="2400" dirty="0" smtClean="0"/>
              <a:t> Power flow invariant MTD (PFI-MTD)</a:t>
            </a:r>
          </a:p>
          <a:p>
            <a:pPr marL="342900" lvl="1" indent="0">
              <a:buNone/>
            </a:pPr>
            <a:r>
              <a:rPr lang="en-SG" altLang="zh-CN" sz="2400" dirty="0" smtClean="0">
                <a:solidFill>
                  <a:srgbClr val="0000CC"/>
                </a:solidFill>
              </a:rPr>
              <a:t>	</a:t>
            </a:r>
            <a:r>
              <a:rPr lang="en-SG" altLang="zh-CN" sz="2400" i="1" dirty="0" smtClean="0">
                <a:solidFill>
                  <a:srgbClr val="0000CC"/>
                </a:solidFill>
              </a:rPr>
              <a:t>Power flows remain unchanged after MTD</a:t>
            </a:r>
            <a:endParaRPr lang="en-US" altLang="zh-CN" sz="2400" i="1" dirty="0" smtClean="0">
              <a:solidFill>
                <a:srgbClr val="0000CC"/>
              </a:solidFill>
            </a:endParaRPr>
          </a:p>
          <a:p>
            <a:r>
              <a:rPr lang="en-US" altLang="zh-CN" sz="2700" dirty="0" smtClean="0"/>
              <a:t> Research questions</a:t>
            </a:r>
          </a:p>
          <a:p>
            <a:pPr lvl="1"/>
            <a:r>
              <a:rPr lang="en-US" altLang="zh-CN" sz="2400" dirty="0" smtClean="0"/>
              <a:t>Equivalence btw hidden and PFI?</a:t>
            </a:r>
          </a:p>
          <a:p>
            <a:endParaRPr lang="en-US" altLang="zh-CN" sz="2700" dirty="0" smtClean="0"/>
          </a:p>
          <a:p>
            <a:endParaRPr lang="en-US" altLang="zh-CN" sz="2700" dirty="0" smtClean="0"/>
          </a:p>
          <a:p>
            <a:endParaRPr lang="en-US" altLang="zh-CN" sz="2700" dirty="0"/>
          </a:p>
          <a:p>
            <a:pPr lvl="1"/>
            <a:r>
              <a:rPr lang="en-SG" altLang="zh-CN" sz="2400" dirty="0" smtClean="0"/>
              <a:t>How </a:t>
            </a:r>
            <a:r>
              <a:rPr lang="en-SG" altLang="zh-CN" sz="2400" dirty="0"/>
              <a:t>to construct </a:t>
            </a:r>
            <a:r>
              <a:rPr lang="en-SG" altLang="zh-CN" sz="2400" dirty="0" smtClean="0"/>
              <a:t>hidden MTD?</a:t>
            </a:r>
            <a:endParaRPr lang="en-US" altLang="zh-CN" sz="2400" dirty="0"/>
          </a:p>
          <a:p>
            <a:pPr lvl="1"/>
            <a:r>
              <a:rPr lang="en-US" altLang="zh-CN" sz="2400" dirty="0" smtClean="0"/>
              <a:t>Existence condition of hidden MTD?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E2A4C-4BE7-40FD-A931-5DF3840C7E3E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sp>
        <p:nvSpPr>
          <p:cNvPr id="16" name="标题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8208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Hidden MTD</a:t>
            </a:r>
            <a:endParaRPr lang="zh-CN" altLang="en-US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4"/>
          <p:cNvSpPr/>
          <p:nvPr/>
        </p:nvSpPr>
        <p:spPr>
          <a:xfrm>
            <a:off x="2180523" y="4402595"/>
            <a:ext cx="1512168" cy="622888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Hidden MTD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23" name="矩形 6"/>
          <p:cNvSpPr/>
          <p:nvPr/>
        </p:nvSpPr>
        <p:spPr>
          <a:xfrm>
            <a:off x="5364088" y="4420819"/>
            <a:ext cx="1296144" cy="558698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PFI-MTD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4387600" y="4834643"/>
            <a:ext cx="385211" cy="394557"/>
          </a:xfrm>
          <a:prstGeom prst="smileyFac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Action Button: Help 5">
            <a:hlinkClick r:id="" action="ppaction://noaction" highlightClick="1"/>
          </p:cNvPr>
          <p:cNvSpPr/>
          <p:nvPr/>
        </p:nvSpPr>
        <p:spPr>
          <a:xfrm>
            <a:off x="4402427" y="4114563"/>
            <a:ext cx="370384" cy="399152"/>
          </a:xfrm>
          <a:prstGeom prst="actionButtonHelp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92691" y="4590427"/>
            <a:ext cx="1671397" cy="0"/>
          </a:xfrm>
          <a:prstGeom prst="straightConnector1">
            <a:avLst/>
          </a:prstGeom>
          <a:ln w="38100">
            <a:solidFill>
              <a:schemeClr val="accent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692691" y="4762635"/>
            <a:ext cx="1656184" cy="0"/>
          </a:xfrm>
          <a:prstGeom prst="straightConnector1">
            <a:avLst/>
          </a:prstGeom>
          <a:ln w="38100">
            <a:solidFill>
              <a:schemeClr val="accent3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782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E2A4C-4BE7-40FD-A931-5DF3840C7E3E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  <p:sp>
        <p:nvSpPr>
          <p:cNvPr id="16" name="标题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8208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占位符 1"/>
          <p:cNvSpPr>
            <a:spLocks noGrp="1"/>
          </p:cNvSpPr>
          <p:nvPr/>
        </p:nvSpPr>
        <p:spPr>
          <a:xfrm>
            <a:off x="652736" y="1153456"/>
            <a:ext cx="7427168" cy="3787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accent3"/>
                </a:solidFill>
              </a:rPr>
              <a:t>  </a:t>
            </a:r>
            <a:r>
              <a:rPr lang="en-US" altLang="zh-CN" sz="3200" dirty="0" smtClean="0">
                <a:solidFill>
                  <a:schemeClr val="accent3"/>
                </a:solidFill>
              </a:rPr>
              <a:t>Motivation and background</a:t>
            </a:r>
            <a:endParaRPr lang="en-US" altLang="zh-CN" sz="2400" dirty="0" smtClean="0">
              <a:solidFill>
                <a:schemeClr val="accent3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accent3"/>
                </a:solidFill>
              </a:rPr>
              <a:t>  Problem statement</a:t>
            </a:r>
            <a:endParaRPr lang="en-US" altLang="zh-CN" sz="2400" dirty="0" smtClean="0">
              <a:solidFill>
                <a:schemeClr val="accent3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/>
              <a:t> </a:t>
            </a:r>
            <a:r>
              <a:rPr lang="en-US" altLang="zh-CN" sz="3200" dirty="0" smtClean="0"/>
              <a:t> </a:t>
            </a:r>
            <a:r>
              <a:rPr lang="en-US" altLang="zh-CN" sz="3200" b="1" dirty="0" smtClean="0">
                <a:solidFill>
                  <a:srgbClr val="FF6600"/>
                </a:solidFill>
              </a:rPr>
              <a:t>Construction and properties of hidden MTD</a:t>
            </a:r>
            <a:endParaRPr lang="en-US" altLang="zh-CN" sz="2400" b="1" dirty="0" smtClean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accent3"/>
                </a:solidFill>
              </a:rPr>
              <a:t>  Simulations</a:t>
            </a:r>
          </a:p>
          <a:p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406364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736A6CF-9BC2-44D0-8C0E-F5E0FE03DF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2696</Words>
  <Application>Microsoft Macintosh PowerPoint</Application>
  <PresentationFormat>On-screen Show (4:3)</PresentationFormat>
  <Paragraphs>343</Paragraphs>
  <Slides>20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主题</vt:lpstr>
      <vt:lpstr>Equation</vt:lpstr>
      <vt:lpstr>Hidden Moving Target Defense  in Smart Grids</vt:lpstr>
      <vt:lpstr>Motivation</vt:lpstr>
      <vt:lpstr>State Estimation</vt:lpstr>
      <vt:lpstr>Moving Target Defense</vt:lpstr>
      <vt:lpstr>Outline</vt:lpstr>
      <vt:lpstr>More Intelligent Attacker</vt:lpstr>
      <vt:lpstr>Example</vt:lpstr>
      <vt:lpstr>Hidden MTD</vt:lpstr>
      <vt:lpstr>Outline</vt:lpstr>
      <vt:lpstr>Equivalence btw Hidden and PFI (1)</vt:lpstr>
      <vt:lpstr>Equivalence btw Hidden and PFI (2)</vt:lpstr>
      <vt:lpstr>Construction of Hidden MTD</vt:lpstr>
      <vt:lpstr>Existence of Hidden MTD</vt:lpstr>
      <vt:lpstr>Existence of Hidden MTD</vt:lpstr>
      <vt:lpstr>Hidden MTD Construction Algorithm</vt:lpstr>
      <vt:lpstr>Outline</vt:lpstr>
      <vt:lpstr>Simulation Setting</vt:lpstr>
      <vt:lpstr>MTD Stealthiness</vt:lpstr>
      <vt:lpstr>Attack Detection Probability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2013-05-06T13:34:02Z</dcterms:created>
  <dcterms:modified xsi:type="dcterms:W3CDTF">2017-04-21T22:52:58Z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